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354" r:id="rId2"/>
    <p:sldId id="422" r:id="rId3"/>
    <p:sldId id="757" r:id="rId4"/>
    <p:sldId id="756" r:id="rId5"/>
    <p:sldId id="273" r:id="rId6"/>
    <p:sldId id="274" r:id="rId7"/>
    <p:sldId id="258" r:id="rId8"/>
    <p:sldId id="293" r:id="rId9"/>
    <p:sldId id="260" r:id="rId10"/>
    <p:sldId id="282" r:id="rId11"/>
    <p:sldId id="283" r:id="rId12"/>
    <p:sldId id="284" r:id="rId13"/>
    <p:sldId id="292" r:id="rId14"/>
    <p:sldId id="285" r:id="rId15"/>
    <p:sldId id="286" r:id="rId16"/>
    <p:sldId id="287" r:id="rId17"/>
    <p:sldId id="288" r:id="rId18"/>
    <p:sldId id="294" r:id="rId19"/>
    <p:sldId id="296" r:id="rId20"/>
    <p:sldId id="297" r:id="rId21"/>
    <p:sldId id="266" r:id="rId22"/>
    <p:sldId id="267" r:id="rId23"/>
    <p:sldId id="272" r:id="rId24"/>
    <p:sldId id="261" r:id="rId25"/>
    <p:sldId id="262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479" r:id="rId35"/>
    <p:sldId id="472" r:id="rId36"/>
    <p:sldId id="696" r:id="rId37"/>
    <p:sldId id="721" r:id="rId38"/>
    <p:sldId id="722" r:id="rId39"/>
    <p:sldId id="723" r:id="rId40"/>
    <p:sldId id="712" r:id="rId41"/>
    <p:sldId id="713" r:id="rId42"/>
    <p:sldId id="714" r:id="rId43"/>
    <p:sldId id="715" r:id="rId44"/>
    <p:sldId id="716" r:id="rId45"/>
    <p:sldId id="717" r:id="rId46"/>
    <p:sldId id="718" r:id="rId47"/>
    <p:sldId id="719" r:id="rId48"/>
    <p:sldId id="720" r:id="rId49"/>
    <p:sldId id="697" r:id="rId50"/>
    <p:sldId id="698" r:id="rId51"/>
    <p:sldId id="699" r:id="rId52"/>
    <p:sldId id="701" r:id="rId53"/>
    <p:sldId id="700" r:id="rId54"/>
    <p:sldId id="702" r:id="rId55"/>
    <p:sldId id="705" r:id="rId56"/>
    <p:sldId id="704" r:id="rId57"/>
    <p:sldId id="706" r:id="rId58"/>
    <p:sldId id="707" r:id="rId59"/>
    <p:sldId id="708" r:id="rId60"/>
    <p:sldId id="709" r:id="rId61"/>
    <p:sldId id="710" r:id="rId62"/>
    <p:sldId id="711" r:id="rId63"/>
    <p:sldId id="514" r:id="rId64"/>
    <p:sldId id="473" r:id="rId65"/>
    <p:sldId id="474" r:id="rId66"/>
    <p:sldId id="475" r:id="rId67"/>
    <p:sldId id="476" r:id="rId68"/>
    <p:sldId id="477" r:id="rId69"/>
    <p:sldId id="563" r:id="rId70"/>
    <p:sldId id="564" r:id="rId71"/>
    <p:sldId id="565" r:id="rId72"/>
    <p:sldId id="566" r:id="rId73"/>
    <p:sldId id="567" r:id="rId74"/>
    <p:sldId id="568" r:id="rId75"/>
    <p:sldId id="569" r:id="rId76"/>
    <p:sldId id="570" r:id="rId77"/>
    <p:sldId id="571" r:id="rId78"/>
    <p:sldId id="572" r:id="rId79"/>
    <p:sldId id="573" r:id="rId80"/>
    <p:sldId id="574" r:id="rId81"/>
    <p:sldId id="575" r:id="rId82"/>
    <p:sldId id="576" r:id="rId83"/>
    <p:sldId id="577" r:id="rId84"/>
    <p:sldId id="578" r:id="rId85"/>
    <p:sldId id="579" r:id="rId86"/>
    <p:sldId id="580" r:id="rId8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33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elanger" userId="1196c6d2e2e9fdee" providerId="LiveId" clId="{BDB6FA8E-2647-4C20-BEED-A26B59216582}"/>
    <pc:docChg chg="custSel modSld">
      <pc:chgData name="David Belanger" userId="1196c6d2e2e9fdee" providerId="LiveId" clId="{BDB6FA8E-2647-4C20-BEED-A26B59216582}" dt="2019-02-05T17:56:30.883" v="103" actId="113"/>
      <pc:docMkLst>
        <pc:docMk/>
      </pc:docMkLst>
      <pc:sldChg chg="modSp">
        <pc:chgData name="David Belanger" userId="1196c6d2e2e9fdee" providerId="LiveId" clId="{BDB6FA8E-2647-4C20-BEED-A26B59216582}" dt="2019-02-05T17:56:30.883" v="103" actId="113"/>
        <pc:sldMkLst>
          <pc:docMk/>
          <pc:sldMk cId="1383792322" sldId="422"/>
        </pc:sldMkLst>
        <pc:spChg chg="mod">
          <ac:chgData name="David Belanger" userId="1196c6d2e2e9fdee" providerId="LiveId" clId="{BDB6FA8E-2647-4C20-BEED-A26B59216582}" dt="2019-02-05T17:56:30.883" v="103" actId="113"/>
          <ac:spMkLst>
            <pc:docMk/>
            <pc:sldMk cId="1383792322" sldId="42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r">
              <a:defRPr sz="1200"/>
            </a:lvl1pPr>
          </a:lstStyle>
          <a:p>
            <a:fld id="{349D5D3F-F024-473C-AFCD-E59B4952D7DB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r">
              <a:defRPr sz="1200"/>
            </a:lvl1pPr>
          </a:lstStyle>
          <a:p>
            <a:fld id="{B06C1655-EFB6-4C60-928F-89BACAB6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4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r">
              <a:defRPr sz="1200"/>
            </a:lvl1pPr>
          </a:lstStyle>
          <a:p>
            <a:fld id="{C69BA735-5FEA-4787-9672-30F010B2237F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2188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234" tIns="48618" rIns="97234" bIns="486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3"/>
            <a:ext cx="5852160" cy="4320540"/>
          </a:xfrm>
          <a:prstGeom prst="rect">
            <a:avLst/>
          </a:prstGeom>
        </p:spPr>
        <p:txBody>
          <a:bodyPr vert="horz" lIns="97234" tIns="48618" rIns="97234" bIns="486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r">
              <a:defRPr sz="1200"/>
            </a:lvl1pPr>
          </a:lstStyle>
          <a:p>
            <a:fld id="{8A707794-E621-4150-8B32-62C6BEA2F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257300" y="722313"/>
            <a:ext cx="4802188" cy="36020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91" y="9119474"/>
            <a:ext cx="3169921" cy="480060"/>
          </a:xfrm>
          <a:prstGeom prst="rect">
            <a:avLst/>
          </a:prstGeom>
        </p:spPr>
        <p:txBody>
          <a:bodyPr lIns="96914" tIns="48457" rIns="96914" bIns="48457"/>
          <a:lstStyle/>
          <a:p>
            <a:pPr>
              <a:defRPr/>
            </a:pPr>
            <a:fld id="{1F65394D-1D49-6C4A-9D2A-889B1288060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50" y="2917032"/>
            <a:ext cx="3706706" cy="280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720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YARN is resource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9448A-6774-2848-AD1B-31CB28844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9448A-6774-2848-AD1B-31CB28844B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1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85290" indent="-302035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08138" indent="-241628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91393" indent="-241628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4649" indent="-241628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7F3CCAF-9F5A-41E7-9091-CA68ADA9F27F}" type="slidenum">
              <a:rPr lang="en-US" altLang="zh-CN" sz="1200" b="0"/>
              <a:pPr eaLnBrk="1" hangingPunct="1"/>
              <a:t>35</a:t>
            </a:fld>
            <a:endParaRPr lang="en-US" altLang="zh-CN" sz="1200" b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2188" cy="3602037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5717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85290" indent="-302035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08138" indent="-241628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91393" indent="-241628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174649" indent="-241628" eaLnBrk="0" hangingPunct="0"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38596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2188" cy="360203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62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2188" cy="360203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61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2188" cy="360203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82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2313"/>
            <a:ext cx="4802188" cy="360203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09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2313"/>
            <a:ext cx="4802188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37605-2A99-407D-8FFE-B027F0EC5E8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6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5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4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7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ns.edu/sit/about/innov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://www.stevens.edu/sit/about/minutes-from-manhattan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ust.hk/~weiwa/teaching/Fall15-COMP6611B/reading_list/YARN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randeis.edu/~cs147a/lab/hadoop-example" TargetMode="External"/><Relationship Id="rId2" Type="http://schemas.openxmlformats.org/officeDocument/2006/relationships/hyperlink" Target="http://www.cs.brandeis.edu/~cs147a/lab/hadoop-example-java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andreaiacono/mapreduce-34478449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3528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Big Data Seminar – BIA 678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Class 3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“One Size Fits None” – Michael Stonebreaker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http://cs.brown.edu/~ugur/fits_all.pdf</a:t>
            </a:r>
            <a:endParaRPr lang="en-US" sz="24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David Belanger PhD</a:t>
            </a:r>
          </a:p>
          <a:p>
            <a:r>
              <a:rPr lang="en-US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Senior Research Fellow – Stevens Institute of Technology</a:t>
            </a:r>
          </a:p>
          <a:p>
            <a:r>
              <a:rPr lang="en-US" sz="1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dbelange@stevens.edu</a:t>
            </a:r>
          </a:p>
        </p:txBody>
      </p:sp>
      <p:pic>
        <p:nvPicPr>
          <p:cNvPr id="3074" name="Picture 2" descr="http://www.stevens.edu/news/sites/default/files/images/banners/home_banner01_1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130619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tevens.edu/news/sites/default/files/images/banners/SIT_banners-city08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65" y="685800"/>
            <a:ext cx="6637887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33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Hadoop</a:t>
            </a:r>
            <a:r>
              <a:rPr lang="en-US" sz="3600" dirty="0"/>
              <a:t>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3713"/>
            <a:ext cx="8229600" cy="4895961"/>
          </a:xfrm>
        </p:spPr>
        <p:txBody>
          <a:bodyPr>
            <a:noAutofit/>
          </a:bodyPr>
          <a:lstStyle/>
          <a:p>
            <a:r>
              <a:rPr lang="en-US" sz="2000" dirty="0" err="1"/>
              <a:t>Hadoop</a:t>
            </a:r>
            <a:r>
              <a:rPr lang="en-US" sz="2000" dirty="0"/>
              <a:t> distributed File System (based on Google File System (GFS) paper, 2004)</a:t>
            </a:r>
          </a:p>
          <a:p>
            <a:pPr lvl="1"/>
            <a:r>
              <a:rPr lang="en-US" sz="2000" dirty="0"/>
              <a:t>Serves as the distributed file system for most tools in the </a:t>
            </a:r>
            <a:r>
              <a:rPr lang="en-US" sz="2000" dirty="0" err="1"/>
              <a:t>Hadoop</a:t>
            </a:r>
            <a:r>
              <a:rPr lang="en-US" sz="2000" dirty="0"/>
              <a:t> ecosystem</a:t>
            </a:r>
          </a:p>
          <a:p>
            <a:pPr lvl="1"/>
            <a:r>
              <a:rPr lang="en-US" sz="2000" dirty="0"/>
              <a:t>Scalability for large data sets </a:t>
            </a:r>
          </a:p>
          <a:p>
            <a:pPr lvl="1"/>
            <a:r>
              <a:rPr lang="en-US" sz="2000" dirty="0"/>
              <a:t>Reliability to cope with hardware failures </a:t>
            </a:r>
          </a:p>
          <a:p>
            <a:r>
              <a:rPr lang="en-US" sz="2000" dirty="0"/>
              <a:t>HDFS good for:</a:t>
            </a:r>
          </a:p>
          <a:p>
            <a:pPr lvl="1"/>
            <a:r>
              <a:rPr lang="en-US" sz="2000" dirty="0"/>
              <a:t>Large files</a:t>
            </a:r>
          </a:p>
          <a:p>
            <a:pPr lvl="1"/>
            <a:r>
              <a:rPr lang="en-US" sz="2000" dirty="0"/>
              <a:t>Streaming data</a:t>
            </a:r>
          </a:p>
          <a:p>
            <a:r>
              <a:rPr lang="en-US" sz="2000" dirty="0"/>
              <a:t>Not good for:</a:t>
            </a:r>
          </a:p>
          <a:p>
            <a:pPr lvl="1"/>
            <a:r>
              <a:rPr lang="en-US" sz="2000" dirty="0"/>
              <a:t>Lots of small files</a:t>
            </a:r>
          </a:p>
          <a:p>
            <a:pPr lvl="1"/>
            <a:r>
              <a:rPr lang="en-US" sz="2000" dirty="0"/>
              <a:t>Random access to files</a:t>
            </a:r>
          </a:p>
          <a:p>
            <a:pPr lvl="1"/>
            <a:r>
              <a:rPr lang="en-US" sz="2000" dirty="0"/>
              <a:t>Low latency access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8728" y="4825664"/>
            <a:ext cx="4158072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Single </a:t>
            </a:r>
            <a:r>
              <a:rPr lang="en-US" dirty="0" err="1">
                <a:solidFill>
                  <a:schemeClr val="tx1"/>
                </a:solidFill>
              </a:rPr>
              <a:t>Hadoop</a:t>
            </a:r>
            <a:r>
              <a:rPr lang="en-US" dirty="0">
                <a:solidFill>
                  <a:schemeClr val="tx1"/>
                </a:solidFill>
              </a:rPr>
              <a:t> cluster with 5000 servers and 250 petabytes of data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8029378" y="4588501"/>
            <a:ext cx="314074" cy="286782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2E88C-135B-444B-B904-BF77167ED695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2430120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Design of </a:t>
            </a:r>
            <a:r>
              <a:rPr lang="en-US" sz="3200" dirty="0" err="1"/>
              <a:t>Hadoop</a:t>
            </a:r>
            <a:r>
              <a:rPr lang="en-US" sz="3200" dirty="0"/>
              <a:t> Distributed File System (HDFS)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Master-Slave design</a:t>
            </a:r>
          </a:p>
          <a:p>
            <a:r>
              <a:rPr lang="en-US" sz="2800" dirty="0"/>
              <a:t>Master Node</a:t>
            </a:r>
          </a:p>
          <a:p>
            <a:pPr lvl="1"/>
            <a:r>
              <a:rPr lang="en-US" dirty="0"/>
              <a:t>Single NameNode for managing metadata</a:t>
            </a:r>
          </a:p>
          <a:p>
            <a:r>
              <a:rPr lang="en-US" sz="2800" dirty="0"/>
              <a:t>Slave Nodes</a:t>
            </a:r>
          </a:p>
          <a:p>
            <a:pPr lvl="1"/>
            <a:r>
              <a:rPr lang="en-US" dirty="0"/>
              <a:t>Multiple </a:t>
            </a:r>
            <a:r>
              <a:rPr lang="en-US" dirty="0" err="1"/>
              <a:t>DataNodes</a:t>
            </a:r>
            <a:r>
              <a:rPr lang="en-US" dirty="0"/>
              <a:t> for storing data</a:t>
            </a:r>
          </a:p>
          <a:p>
            <a:r>
              <a:rPr lang="en-US" sz="2800" dirty="0"/>
              <a:t>Other</a:t>
            </a:r>
          </a:p>
          <a:p>
            <a:pPr lvl="1"/>
            <a:r>
              <a:rPr lang="en-US" dirty="0"/>
              <a:t>Secondary NameNode as a backup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E586C-0B44-4911-B657-8533CC817DE8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355274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HDFS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165" y="2144032"/>
            <a:ext cx="1242642" cy="8671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8503" y="3577939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8503" y="4467777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2822031" y="4467777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40197" y="4522402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65190" y="3580121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65190" y="4522402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068794" y="3011204"/>
            <a:ext cx="2068793" cy="566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639165" y="3011204"/>
            <a:ext cx="498423" cy="566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37587" y="3011204"/>
            <a:ext cx="2423835" cy="5667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37587" y="3011204"/>
            <a:ext cx="744220" cy="5689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068794" y="3013386"/>
            <a:ext cx="2118779" cy="14543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87573" y="3013386"/>
            <a:ext cx="2373849" cy="1509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9" idx="0"/>
          </p:cNvCxnSpPr>
          <p:nvPr/>
        </p:nvCxnSpPr>
        <p:spPr>
          <a:xfrm flipH="1">
            <a:off x="3504802" y="3013386"/>
            <a:ext cx="682770" cy="14543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22031" y="3577939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7573" y="3013386"/>
            <a:ext cx="694234" cy="1509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40197" y="3577939"/>
            <a:ext cx="1365541" cy="4847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DataNode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05738" y="2144032"/>
            <a:ext cx="1242642" cy="867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 NameNode</a:t>
            </a:r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4881807" y="2577618"/>
            <a:ext cx="92393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nip Same Side Corner Rectangle 43"/>
          <p:cNvSpPr/>
          <p:nvPr/>
        </p:nvSpPr>
        <p:spPr>
          <a:xfrm>
            <a:off x="1085605" y="2194010"/>
            <a:ext cx="1283608" cy="819376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</a:t>
            </a:r>
          </a:p>
        </p:txBody>
      </p:sp>
      <p:cxnSp>
        <p:nvCxnSpPr>
          <p:cNvPr id="46" name="Straight Connector 45"/>
          <p:cNvCxnSpPr>
            <a:endCxn id="4" idx="1"/>
          </p:cNvCxnSpPr>
          <p:nvPr/>
        </p:nvCxnSpPr>
        <p:spPr>
          <a:xfrm>
            <a:off x="2369213" y="2577618"/>
            <a:ext cx="12699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98873" y="5403466"/>
            <a:ext cx="22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Heartbeat, </a:t>
            </a:r>
            <a:r>
              <a:rPr lang="en-US" dirty="0" err="1"/>
              <a:t>Cmd</a:t>
            </a:r>
            <a:r>
              <a:rPr lang="en-US" dirty="0"/>
              <a:t>, Data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70307" y="5585408"/>
            <a:ext cx="99806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28567" y="1417638"/>
            <a:ext cx="685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NameNode</a:t>
            </a:r>
            <a:r>
              <a:rPr lang="en-US" dirty="0"/>
              <a:t> keeps the metadata, the name, location and directory</a:t>
            </a:r>
          </a:p>
          <a:p>
            <a:r>
              <a:rPr lang="en-US" b="1" dirty="0"/>
              <a:t>DataNode</a:t>
            </a:r>
            <a:r>
              <a:rPr lang="en-US" dirty="0"/>
              <a:t> provide storage for blocks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6197B4-DA34-4411-892A-F1FCD012E336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369164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77" y="247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HDFS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21000" y="1891391"/>
            <a:ext cx="1024155" cy="4711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5155" y="1891391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1098" y="1891391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7041" y="1893572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9" name="Rectangle 8"/>
          <p:cNvSpPr/>
          <p:nvPr/>
        </p:nvSpPr>
        <p:spPr>
          <a:xfrm>
            <a:off x="5072984" y="1895753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B4</a:t>
            </a:r>
          </a:p>
        </p:txBody>
      </p:sp>
      <p:sp>
        <p:nvSpPr>
          <p:cNvPr id="10" name="Snip Same Side Corner Rectangle 9"/>
          <p:cNvSpPr/>
          <p:nvPr/>
        </p:nvSpPr>
        <p:spPr>
          <a:xfrm>
            <a:off x="832977" y="2867813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24577" y="3377457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13" name="Snip Same Side Corner Rectangle 12"/>
          <p:cNvSpPr/>
          <p:nvPr/>
        </p:nvSpPr>
        <p:spPr>
          <a:xfrm>
            <a:off x="2792529" y="2867813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Snip Same Side Corner Rectangle 13"/>
          <p:cNvSpPr/>
          <p:nvPr/>
        </p:nvSpPr>
        <p:spPr>
          <a:xfrm>
            <a:off x="4685991" y="2867813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45347" y="3379638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17" name="Snip Same Side Corner Rectangle 16"/>
          <p:cNvSpPr/>
          <p:nvPr/>
        </p:nvSpPr>
        <p:spPr>
          <a:xfrm>
            <a:off x="832977" y="4126370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52916" y="4301436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19" name="Snip Same Side Corner Rectangle 18"/>
          <p:cNvSpPr/>
          <p:nvPr/>
        </p:nvSpPr>
        <p:spPr>
          <a:xfrm>
            <a:off x="2792529" y="4126370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Snip Same Side Corner Rectangle 19"/>
          <p:cNvSpPr/>
          <p:nvPr/>
        </p:nvSpPr>
        <p:spPr>
          <a:xfrm>
            <a:off x="4685991" y="4126370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072982" y="4644454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92625" y="4644454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23" name="Snip Same Side Corner Rectangle 22"/>
          <p:cNvSpPr/>
          <p:nvPr/>
        </p:nvSpPr>
        <p:spPr>
          <a:xfrm>
            <a:off x="832977" y="5382461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Snip Same Side Corner Rectangle 24"/>
          <p:cNvSpPr/>
          <p:nvPr/>
        </p:nvSpPr>
        <p:spPr>
          <a:xfrm>
            <a:off x="2792529" y="5382461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Snip Same Side Corner Rectangle 25"/>
          <p:cNvSpPr/>
          <p:nvPr/>
        </p:nvSpPr>
        <p:spPr>
          <a:xfrm>
            <a:off x="4685991" y="5382461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285797" y="5894286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97553" y="5898648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11209" y="4635729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29793" y="3379638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B4</a:t>
            </a:r>
          </a:p>
        </p:txBody>
      </p:sp>
      <p:sp>
        <p:nvSpPr>
          <p:cNvPr id="33" name="Snip Same Side Corner Rectangle 32"/>
          <p:cNvSpPr/>
          <p:nvPr/>
        </p:nvSpPr>
        <p:spPr>
          <a:xfrm>
            <a:off x="6570437" y="2867813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6563609" y="4126370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Snip Same Side Corner Rectangle 34"/>
          <p:cNvSpPr/>
          <p:nvPr/>
        </p:nvSpPr>
        <p:spPr>
          <a:xfrm>
            <a:off x="6563609" y="5384642"/>
            <a:ext cx="1604510" cy="1106157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014239" y="3379638"/>
            <a:ext cx="675943" cy="471141"/>
          </a:xfrm>
          <a:prstGeom prst="rect">
            <a:avLst/>
          </a:prstGeom>
          <a:solidFill>
            <a:srgbClr val="99663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14239" y="4635729"/>
            <a:ext cx="675943" cy="47114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14239" y="5900544"/>
            <a:ext cx="675943" cy="471141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29793" y="5894001"/>
            <a:ext cx="675943" cy="471141"/>
          </a:xfrm>
          <a:prstGeom prst="rect">
            <a:avLst/>
          </a:prstGeom>
          <a:solidFill>
            <a:srgbClr val="8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8713" y="1119813"/>
            <a:ext cx="487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happens; if node(s) fail?</a:t>
            </a:r>
          </a:p>
          <a:p>
            <a:r>
              <a:rPr lang="en-US" dirty="0"/>
              <a:t>Replication of Blocks for fault tolerance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2792529" y="2389845"/>
            <a:ext cx="481223" cy="3550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298298" y="2403501"/>
            <a:ext cx="75102" cy="3550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21290" y="2417157"/>
            <a:ext cx="28405" cy="35506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629182" y="2366894"/>
            <a:ext cx="500611" cy="27995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F77637-A939-4458-BB5B-EF63AFAF36F5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99568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HDFS files are divided into blocks</a:t>
            </a:r>
          </a:p>
          <a:p>
            <a:pPr lvl="1"/>
            <a:r>
              <a:rPr lang="en-US" sz="2600" dirty="0"/>
              <a:t>It</a:t>
            </a:r>
            <a:r>
              <a:rPr lang="fr-FR" sz="2600" dirty="0"/>
              <a:t>’</a:t>
            </a:r>
            <a:r>
              <a:rPr lang="en-US" sz="2600" dirty="0"/>
              <a:t>s the basic unit of read/write </a:t>
            </a:r>
          </a:p>
          <a:p>
            <a:pPr lvl="1"/>
            <a:r>
              <a:rPr lang="en-US" sz="2600" dirty="0"/>
              <a:t>Default size is 64MB, could be larger (128MB)</a:t>
            </a:r>
          </a:p>
          <a:p>
            <a:pPr lvl="1"/>
            <a:r>
              <a:rPr lang="en-US" sz="2600" dirty="0"/>
              <a:t>Hence makes HDFS good for storing larger files</a:t>
            </a:r>
          </a:p>
          <a:p>
            <a:r>
              <a:rPr lang="en-US" sz="2600" dirty="0"/>
              <a:t>HDFS blocks are replicated multiple times</a:t>
            </a:r>
          </a:p>
          <a:p>
            <a:pPr lvl="1"/>
            <a:r>
              <a:rPr lang="en-US" sz="2600" dirty="0"/>
              <a:t>One block stored at multiple location, also at different racks (usually 3 times)</a:t>
            </a:r>
          </a:p>
          <a:p>
            <a:pPr lvl="1"/>
            <a:r>
              <a:rPr lang="en-US" sz="2600" dirty="0"/>
              <a:t>This makes HDFS storage fault tolerant and faster to 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2B4B-AE19-44DE-AC70-782057B5F4D1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43382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Few HDFS Shell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/>
              <a:t>Create a directory in HDFS</a:t>
            </a:r>
          </a:p>
          <a:p>
            <a:r>
              <a:rPr lang="en-US" sz="2200" dirty="0" err="1">
                <a:solidFill>
                  <a:srgbClr val="3366FF"/>
                </a:solidFill>
              </a:rPr>
              <a:t>hadoop</a:t>
            </a:r>
            <a:r>
              <a:rPr lang="en-US" sz="2200" dirty="0">
                <a:solidFill>
                  <a:srgbClr val="3366FF"/>
                </a:solidFill>
              </a:rPr>
              <a:t> </a:t>
            </a:r>
            <a:r>
              <a:rPr lang="en-US" sz="2200" dirty="0" err="1">
                <a:solidFill>
                  <a:srgbClr val="3366FF"/>
                </a:solidFill>
              </a:rPr>
              <a:t>fs</a:t>
            </a:r>
            <a:r>
              <a:rPr lang="en-US" sz="2200" dirty="0">
                <a:solidFill>
                  <a:srgbClr val="3366FF"/>
                </a:solidFill>
              </a:rPr>
              <a:t> -</a:t>
            </a:r>
            <a:r>
              <a:rPr lang="en-US" sz="2200" dirty="0" err="1">
                <a:solidFill>
                  <a:srgbClr val="3366FF"/>
                </a:solidFill>
              </a:rPr>
              <a:t>mkdir</a:t>
            </a:r>
            <a:r>
              <a:rPr lang="en-US" sz="2200" dirty="0">
                <a:solidFill>
                  <a:srgbClr val="3366FF"/>
                </a:solidFill>
              </a:rPr>
              <a:t> /user/</a:t>
            </a:r>
            <a:r>
              <a:rPr lang="en-US" sz="2200" dirty="0" err="1">
                <a:solidFill>
                  <a:srgbClr val="3366FF"/>
                </a:solidFill>
              </a:rPr>
              <a:t>godil</a:t>
            </a:r>
            <a:r>
              <a:rPr lang="en-US" sz="2200" dirty="0">
                <a:solidFill>
                  <a:srgbClr val="3366FF"/>
                </a:solidFill>
              </a:rPr>
              <a:t>/dir1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List the content of a directory</a:t>
            </a:r>
          </a:p>
          <a:p>
            <a:r>
              <a:rPr lang="en-US" sz="2200" dirty="0" err="1">
                <a:solidFill>
                  <a:srgbClr val="3366FF"/>
                </a:solidFill>
              </a:rPr>
              <a:t>hadoop</a:t>
            </a:r>
            <a:r>
              <a:rPr lang="en-US" sz="2200" dirty="0">
                <a:solidFill>
                  <a:srgbClr val="3366FF"/>
                </a:solidFill>
              </a:rPr>
              <a:t> </a:t>
            </a:r>
            <a:r>
              <a:rPr lang="en-US" sz="2200" dirty="0" err="1">
                <a:solidFill>
                  <a:srgbClr val="3366FF"/>
                </a:solidFill>
              </a:rPr>
              <a:t>fs</a:t>
            </a:r>
            <a:r>
              <a:rPr lang="en-US" sz="2200" dirty="0">
                <a:solidFill>
                  <a:srgbClr val="3366FF"/>
                </a:solidFill>
              </a:rPr>
              <a:t> -</a:t>
            </a:r>
            <a:r>
              <a:rPr lang="en-US" sz="2200" dirty="0" err="1">
                <a:solidFill>
                  <a:srgbClr val="3366FF"/>
                </a:solidFill>
              </a:rPr>
              <a:t>ls</a:t>
            </a:r>
            <a:r>
              <a:rPr lang="en-US" sz="2200" dirty="0">
                <a:solidFill>
                  <a:srgbClr val="3366FF"/>
                </a:solidFill>
              </a:rPr>
              <a:t> /user/</a:t>
            </a:r>
            <a:r>
              <a:rPr lang="en-US" sz="2200" dirty="0" err="1">
                <a:solidFill>
                  <a:srgbClr val="3366FF"/>
                </a:solidFill>
              </a:rPr>
              <a:t>godil</a:t>
            </a:r>
            <a:endParaRPr lang="en-US" sz="2200" dirty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Upload and download a file in HDFS</a:t>
            </a:r>
          </a:p>
          <a:p>
            <a:r>
              <a:rPr lang="en-US" sz="2200" dirty="0" err="1">
                <a:solidFill>
                  <a:srgbClr val="3366FF"/>
                </a:solidFill>
              </a:rPr>
              <a:t>hadoop</a:t>
            </a:r>
            <a:r>
              <a:rPr lang="en-US" sz="2200" dirty="0">
                <a:solidFill>
                  <a:srgbClr val="3366FF"/>
                </a:solidFill>
              </a:rPr>
              <a:t> fs -put /home/</a:t>
            </a:r>
            <a:r>
              <a:rPr lang="en-US" sz="2200" dirty="0" err="1">
                <a:solidFill>
                  <a:srgbClr val="3366FF"/>
                </a:solidFill>
              </a:rPr>
              <a:t>godil</a:t>
            </a:r>
            <a:r>
              <a:rPr lang="en-US" sz="2200" dirty="0">
                <a:solidFill>
                  <a:srgbClr val="3366FF"/>
                </a:solidFill>
              </a:rPr>
              <a:t>/file.txt    /user/</a:t>
            </a:r>
            <a:r>
              <a:rPr lang="en-US" sz="2200" dirty="0" err="1">
                <a:solidFill>
                  <a:srgbClr val="3366FF"/>
                </a:solidFill>
              </a:rPr>
              <a:t>godil</a:t>
            </a:r>
            <a:r>
              <a:rPr lang="en-US" sz="2200" dirty="0">
                <a:solidFill>
                  <a:srgbClr val="3366FF"/>
                </a:solidFill>
              </a:rPr>
              <a:t>/</a:t>
            </a:r>
            <a:r>
              <a:rPr lang="en-US" sz="2200" dirty="0" err="1">
                <a:solidFill>
                  <a:srgbClr val="3366FF"/>
                </a:solidFill>
              </a:rPr>
              <a:t>datadir</a:t>
            </a:r>
            <a:r>
              <a:rPr lang="en-US" sz="2200" dirty="0">
                <a:solidFill>
                  <a:srgbClr val="3366FF"/>
                </a:solidFill>
              </a:rPr>
              <a:t>/</a:t>
            </a:r>
          </a:p>
          <a:p>
            <a:r>
              <a:rPr lang="en-US" sz="2200" dirty="0" err="1">
                <a:solidFill>
                  <a:srgbClr val="3366FF"/>
                </a:solidFill>
              </a:rPr>
              <a:t>hadoop</a:t>
            </a:r>
            <a:r>
              <a:rPr lang="en-US" sz="2200" dirty="0">
                <a:solidFill>
                  <a:srgbClr val="3366FF"/>
                </a:solidFill>
              </a:rPr>
              <a:t> fs -get /user/</a:t>
            </a:r>
            <a:r>
              <a:rPr lang="en-US" sz="2200" dirty="0" err="1">
                <a:solidFill>
                  <a:srgbClr val="3366FF"/>
                </a:solidFill>
              </a:rPr>
              <a:t>godil</a:t>
            </a:r>
            <a:r>
              <a:rPr lang="en-US" sz="2200" dirty="0">
                <a:solidFill>
                  <a:srgbClr val="3366FF"/>
                </a:solidFill>
              </a:rPr>
              <a:t>/</a:t>
            </a:r>
            <a:r>
              <a:rPr lang="en-US" sz="2200" dirty="0" err="1">
                <a:solidFill>
                  <a:srgbClr val="3366FF"/>
                </a:solidFill>
              </a:rPr>
              <a:t>datadir</a:t>
            </a:r>
            <a:r>
              <a:rPr lang="en-US" sz="2200" dirty="0">
                <a:solidFill>
                  <a:srgbClr val="3366FF"/>
                </a:solidFill>
              </a:rPr>
              <a:t>/file.txt   /home/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Look at the content of a file</a:t>
            </a:r>
          </a:p>
          <a:p>
            <a:r>
              <a:rPr lang="en-US" sz="2200" dirty="0" err="1">
                <a:solidFill>
                  <a:srgbClr val="3366FF"/>
                </a:solidFill>
              </a:rPr>
              <a:t>Hadoop</a:t>
            </a:r>
            <a:r>
              <a:rPr lang="en-US" sz="2200" dirty="0">
                <a:solidFill>
                  <a:srgbClr val="3366FF"/>
                </a:solidFill>
              </a:rPr>
              <a:t> </a:t>
            </a:r>
            <a:r>
              <a:rPr lang="en-US" sz="2200" dirty="0" err="1">
                <a:solidFill>
                  <a:srgbClr val="3366FF"/>
                </a:solidFill>
              </a:rPr>
              <a:t>fs</a:t>
            </a:r>
            <a:r>
              <a:rPr lang="en-US" sz="2200" dirty="0">
                <a:solidFill>
                  <a:srgbClr val="3366FF"/>
                </a:solidFill>
              </a:rPr>
              <a:t> -cat /user/</a:t>
            </a:r>
            <a:r>
              <a:rPr lang="en-US" sz="2200" dirty="0" err="1">
                <a:solidFill>
                  <a:srgbClr val="3366FF"/>
                </a:solidFill>
              </a:rPr>
              <a:t>godil</a:t>
            </a:r>
            <a:r>
              <a:rPr lang="en-US" sz="2200" dirty="0">
                <a:solidFill>
                  <a:srgbClr val="3366FF"/>
                </a:solidFill>
              </a:rPr>
              <a:t>/</a:t>
            </a:r>
            <a:r>
              <a:rPr lang="en-US" sz="2200" dirty="0" err="1">
                <a:solidFill>
                  <a:srgbClr val="3366FF"/>
                </a:solidFill>
              </a:rPr>
              <a:t>datadir</a:t>
            </a:r>
            <a:r>
              <a:rPr lang="en-US" sz="2200" dirty="0">
                <a:solidFill>
                  <a:srgbClr val="3366FF"/>
                </a:solidFill>
              </a:rPr>
              <a:t>/</a:t>
            </a:r>
            <a:r>
              <a:rPr lang="en-US" sz="2200" dirty="0" err="1">
                <a:solidFill>
                  <a:srgbClr val="3366FF"/>
                </a:solidFill>
              </a:rPr>
              <a:t>book.txt</a:t>
            </a:r>
            <a:endParaRPr lang="en-US" sz="2200" dirty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sz="2200" dirty="0"/>
              <a:t>Many more commands, similar to Unix </a:t>
            </a:r>
          </a:p>
          <a:p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EA8B6-A2AE-4662-BB84-620B19FFB966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09501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HBase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NoSQL</a:t>
            </a:r>
            <a:r>
              <a:rPr lang="en-US" sz="2800" dirty="0"/>
              <a:t> data store build on top of HDFS</a:t>
            </a:r>
          </a:p>
          <a:p>
            <a:r>
              <a:rPr lang="en-US" sz="2800" dirty="0"/>
              <a:t>Based on the Google </a:t>
            </a:r>
            <a:r>
              <a:rPr lang="en-US" sz="2800" dirty="0" err="1"/>
              <a:t>BigTable</a:t>
            </a:r>
            <a:r>
              <a:rPr lang="en-US" sz="2800" dirty="0"/>
              <a:t> paper (2006)</a:t>
            </a:r>
          </a:p>
          <a:p>
            <a:r>
              <a:rPr lang="en-US" sz="2800" dirty="0"/>
              <a:t>Can handle various types of data </a:t>
            </a:r>
          </a:p>
          <a:p>
            <a:r>
              <a:rPr lang="en-US" sz="2800" dirty="0"/>
              <a:t>Stores large amount of data (TB,PB)</a:t>
            </a:r>
          </a:p>
          <a:p>
            <a:r>
              <a:rPr lang="en-US" sz="2800" dirty="0"/>
              <a:t>Column-Oriented data store</a:t>
            </a:r>
          </a:p>
          <a:p>
            <a:r>
              <a:rPr lang="en-US" sz="2800" dirty="0"/>
              <a:t>Big Data with random read and writes</a:t>
            </a:r>
          </a:p>
          <a:p>
            <a:r>
              <a:rPr lang="en-US" sz="2800" dirty="0"/>
              <a:t>Horizontally scalable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89917-27E9-4B6B-9D1B-B9BA2EC55E96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392618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, not to use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Not good as a traditional RDBMs (Relational Database Model) </a:t>
            </a:r>
          </a:p>
          <a:p>
            <a:pPr lvl="1"/>
            <a:r>
              <a:rPr lang="en-US" sz="2400" dirty="0"/>
              <a:t>Transactional applications</a:t>
            </a:r>
          </a:p>
          <a:p>
            <a:pPr lvl="1"/>
            <a:r>
              <a:rPr lang="en-US" sz="2400" dirty="0"/>
              <a:t>Data Analytics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Not efficient for text searching and processing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3B074-13F4-4B28-A8EC-910A9BC52086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3068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MapReduce: Simple Programming for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MapReduce is simple programming paradigm for the </a:t>
            </a:r>
            <a:r>
              <a:rPr lang="en-US" sz="2400" dirty="0" err="1"/>
              <a:t>Hadoop</a:t>
            </a:r>
            <a:r>
              <a:rPr lang="en-US" sz="2400" dirty="0"/>
              <a:t> ecosystem</a:t>
            </a:r>
          </a:p>
          <a:p>
            <a:r>
              <a:rPr lang="en-US" sz="2400" dirty="0"/>
              <a:t>Traditional parallel programming requires expertise of different computing/systems concepts</a:t>
            </a:r>
          </a:p>
          <a:p>
            <a:pPr lvl="1"/>
            <a:r>
              <a:rPr lang="en-US" sz="2400" dirty="0"/>
              <a:t>examples: multithreads, synchronization mechanisms (locks, semaphores, and monitors )</a:t>
            </a:r>
          </a:p>
          <a:p>
            <a:pPr lvl="1"/>
            <a:r>
              <a:rPr lang="en-US" sz="2400" dirty="0"/>
              <a:t>incorrect use: can crash your program, get incorrect results, or severely impact performance</a:t>
            </a:r>
          </a:p>
          <a:p>
            <a:pPr lvl="1"/>
            <a:r>
              <a:rPr lang="en-US" sz="2400" dirty="0"/>
              <a:t>Usually not fault tolerant to hardware failure</a:t>
            </a:r>
          </a:p>
          <a:p>
            <a:r>
              <a:rPr lang="en-US" sz="2400" dirty="0"/>
              <a:t>The MapReduce programming model greatly simplifies running code in parallel</a:t>
            </a:r>
          </a:p>
          <a:p>
            <a:pPr lvl="1"/>
            <a:r>
              <a:rPr lang="en-US" sz="2000" dirty="0"/>
              <a:t>you don't have to deal with any of above issues </a:t>
            </a:r>
          </a:p>
          <a:p>
            <a:pPr lvl="1"/>
            <a:r>
              <a:rPr lang="en-US" sz="2000" dirty="0"/>
              <a:t>only need to create, map and reduce functions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20462" y="1086284"/>
            <a:ext cx="541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Google’s MR paper (2004)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26E88-F6AF-4A0D-8450-DF9880C5EBFF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3747132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00838" y="2621698"/>
          <a:ext cx="778358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1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689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/>
                        <a:t>Apply function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Map: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Apply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 a function to all the elements of List </a:t>
                      </a:r>
                    </a:p>
                    <a:p>
                      <a:pPr marL="0" indent="0" algn="ctr">
                        <a:buNone/>
                      </a:pPr>
                      <a:endParaRPr lang="en-US" sz="18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list1=[1,2,3,4,5];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square x = x * x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list2=Map square(list1)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print list2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-&gt; [1,4,9,16,25]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           Reduce: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Combine all the elements of list for a summary</a:t>
                      </a:r>
                    </a:p>
                    <a:p>
                      <a:pPr marL="0" indent="0" algn="l">
                        <a:buNone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list1 = [1,2,3,4,5];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A = reduce (+) list1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Print A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-&gt; 15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Map Reduce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37879"/>
          </a:xfrm>
        </p:spPr>
        <p:txBody>
          <a:bodyPr>
            <a:normAutofit/>
          </a:bodyPr>
          <a:lstStyle/>
          <a:p>
            <a:r>
              <a:rPr lang="en-US" sz="2400" dirty="0"/>
              <a:t>Map and Reduce are based on functional programming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0670" y="5609681"/>
            <a:ext cx="887601" cy="6759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6181" y="5616509"/>
            <a:ext cx="887601" cy="6759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57869" y="5636994"/>
            <a:ext cx="798841" cy="6281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87274" y="5636994"/>
            <a:ext cx="1056325" cy="6281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</a:t>
            </a:r>
          </a:p>
        </p:txBody>
      </p:sp>
      <p:cxnSp>
        <p:nvCxnSpPr>
          <p:cNvPr id="10" name="Straight Arrow Connector 9"/>
          <p:cNvCxnSpPr>
            <a:stCxn id="5" idx="3"/>
            <a:endCxn id="7" idx="1"/>
          </p:cNvCxnSpPr>
          <p:nvPr/>
        </p:nvCxnSpPr>
        <p:spPr>
          <a:xfrm>
            <a:off x="2668271" y="5947674"/>
            <a:ext cx="689598" cy="341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3"/>
            <a:endCxn id="8" idx="1"/>
          </p:cNvCxnSpPr>
          <p:nvPr/>
        </p:nvCxnSpPr>
        <p:spPr>
          <a:xfrm>
            <a:off x="4156710" y="5951088"/>
            <a:ext cx="730564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8" idx="3"/>
            <a:endCxn id="6" idx="1"/>
          </p:cNvCxnSpPr>
          <p:nvPr/>
        </p:nvCxnSpPr>
        <p:spPr>
          <a:xfrm>
            <a:off x="5943599" y="5951088"/>
            <a:ext cx="502582" cy="341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E9B1A-784E-4268-82A2-D0B8277D1ABE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417592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Class 3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b="1" dirty="0"/>
              <a:t>Administrative Stuff:</a:t>
            </a:r>
          </a:p>
          <a:p>
            <a:pPr lvl="1"/>
            <a:r>
              <a:rPr lang="en-US" sz="2000" b="1" dirty="0"/>
              <a:t>Formation of teams</a:t>
            </a:r>
          </a:p>
          <a:p>
            <a:pPr lvl="1"/>
            <a:r>
              <a:rPr lang="en-US" sz="2000" b="1" dirty="0"/>
              <a:t>Saturday, Feb 23 – EAS 230 --- only 56 people</a:t>
            </a:r>
          </a:p>
          <a:p>
            <a:pPr lvl="1"/>
            <a:r>
              <a:rPr lang="en-US" sz="2000" b="1" dirty="0"/>
              <a:t>Saturday, Mar 2 – EAS 222 – 80 or so people</a:t>
            </a:r>
          </a:p>
          <a:p>
            <a:pPr lvl="1"/>
            <a:r>
              <a:rPr lang="en-US" sz="2000" b="1" dirty="0"/>
              <a:t>Guest Speaker:  </a:t>
            </a:r>
            <a:r>
              <a:rPr lang="en-US" sz="2000" b="1" dirty="0" err="1"/>
              <a:t>YiFan</a:t>
            </a:r>
            <a:r>
              <a:rPr lang="en-US" sz="2000" b="1" dirty="0"/>
              <a:t> Hu (Yahoo Research):  Visualization &amp; Machine Learning.  April 30.</a:t>
            </a:r>
          </a:p>
          <a:p>
            <a:r>
              <a:rPr lang="en-US" sz="2400" b="1" dirty="0"/>
              <a:t>Activity #1 – Discussion of Readings</a:t>
            </a:r>
          </a:p>
          <a:p>
            <a:pPr lvl="1"/>
            <a:r>
              <a:rPr lang="en-US" sz="2000" b="1" dirty="0"/>
              <a:t>MapReduce Paper</a:t>
            </a:r>
          </a:p>
          <a:p>
            <a:pPr lvl="1"/>
            <a:r>
              <a:rPr lang="en-US" sz="2000" b="1" dirty="0"/>
              <a:t>GFS Paper</a:t>
            </a:r>
          </a:p>
          <a:p>
            <a:r>
              <a:rPr lang="en-US" sz="2400" b="1" dirty="0"/>
              <a:t>Assignment #1 </a:t>
            </a:r>
          </a:p>
          <a:p>
            <a:pPr lvl="1"/>
            <a:r>
              <a:rPr lang="en-US" sz="2000" b="1" dirty="0"/>
              <a:t>Spark: A Unified Engine for Big Data Processing – ACM Communications 2016 – on CANVAS or from Library</a:t>
            </a:r>
          </a:p>
          <a:p>
            <a:pPr lvl="1"/>
            <a:r>
              <a:rPr lang="en-US" sz="2000" b="1" dirty="0"/>
              <a:t>Apache Hadoop Yarn - </a:t>
            </a:r>
            <a:r>
              <a:rPr lang="en-US" sz="2000" b="1" dirty="0">
                <a:hlinkClick r:id="rId2"/>
              </a:rPr>
              <a:t>https://www.cse.ust.hk/~weiwa/teaching/Fall15-COMP6611B/reading_list/YARN.pdf</a:t>
            </a:r>
            <a:r>
              <a:rPr lang="en-US" sz="2000" b="1" dirty="0"/>
              <a:t>  and on CANVAS.</a:t>
            </a:r>
          </a:p>
          <a:p>
            <a:r>
              <a:rPr lang="en-US" sz="2400" b="1" dirty="0"/>
              <a:t>Activity #2 – Finish Introduction – questions?</a:t>
            </a:r>
          </a:p>
          <a:p>
            <a:r>
              <a:rPr lang="en-US" sz="2400" b="1" dirty="0"/>
              <a:t>Activity #3 – Discussion of Cloudera Downloads</a:t>
            </a:r>
          </a:p>
          <a:p>
            <a:r>
              <a:rPr lang="en-US" sz="2400" b="1" dirty="0"/>
              <a:t>Activity #4 – Discussion of HDFS and Map Reduce</a:t>
            </a:r>
          </a:p>
          <a:p>
            <a:r>
              <a:rPr lang="en-US" sz="2400" b="1" dirty="0"/>
              <a:t>Activity #5 – Short discussion of RDD/Datasets and Data Management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9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97358" y="1659235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72461" y="2048438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MapReduce</a:t>
            </a:r>
            <a:r>
              <a:rPr lang="en-US" sz="3200" dirty="0"/>
              <a:t>  Word Count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7841" y="2150860"/>
            <a:ext cx="580354" cy="355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7841" y="2860987"/>
            <a:ext cx="580354" cy="355063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7841" y="2505924"/>
            <a:ext cx="580354" cy="3550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7841" y="3216049"/>
            <a:ext cx="580354" cy="35506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7841" y="3571112"/>
            <a:ext cx="580354" cy="355063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97358" y="2860986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172461" y="3250189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/>
              </a:rPr>
              <a:t>Map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65862" y="3497092"/>
            <a:ext cx="580354" cy="355063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90528" y="4140026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165631" y="4529229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90528" y="5341776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165631" y="5730979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65862" y="2287422"/>
            <a:ext cx="580354" cy="3550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65862" y="4768213"/>
            <a:ext cx="580354" cy="35506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65862" y="5969963"/>
            <a:ext cx="580354" cy="355063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</a:t>
            </a:r>
          </a:p>
        </p:txBody>
      </p:sp>
      <p:cxnSp>
        <p:nvCxnSpPr>
          <p:cNvPr id="28" name="Straight Arrow Connector 27"/>
          <p:cNvCxnSpPr>
            <a:stCxn id="5" idx="3"/>
            <a:endCxn id="17" idx="1"/>
          </p:cNvCxnSpPr>
          <p:nvPr/>
        </p:nvCxnSpPr>
        <p:spPr>
          <a:xfrm>
            <a:off x="1618195" y="3038519"/>
            <a:ext cx="1647667" cy="636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  <a:endCxn id="24" idx="1"/>
          </p:cNvCxnSpPr>
          <p:nvPr/>
        </p:nvCxnSpPr>
        <p:spPr>
          <a:xfrm flipV="1">
            <a:off x="1618195" y="2464954"/>
            <a:ext cx="1647667" cy="218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  <a:endCxn id="25" idx="1"/>
          </p:cNvCxnSpPr>
          <p:nvPr/>
        </p:nvCxnSpPr>
        <p:spPr>
          <a:xfrm>
            <a:off x="1618195" y="3393581"/>
            <a:ext cx="1647667" cy="1552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  <a:endCxn id="26" idx="1"/>
          </p:cNvCxnSpPr>
          <p:nvPr/>
        </p:nvCxnSpPr>
        <p:spPr>
          <a:xfrm>
            <a:off x="1618195" y="3748644"/>
            <a:ext cx="1647667" cy="2398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885251" y="1654588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5960354" y="2043791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Reduce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885251" y="2856339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960354" y="3245542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Reduce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108377" y="3484526"/>
            <a:ext cx="580354" cy="355063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78421" y="4135379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5953524" y="4524582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Reduce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78421" y="5337129"/>
            <a:ext cx="1003672" cy="983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5953524" y="5726332"/>
            <a:ext cx="826152" cy="59404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Reduce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53755" y="2282775"/>
            <a:ext cx="580354" cy="3550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108377" y="4768213"/>
            <a:ext cx="580354" cy="35506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053755" y="5965316"/>
            <a:ext cx="580354" cy="355063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485829" y="2860986"/>
            <a:ext cx="1051467" cy="166824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Shuffle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cxnSp>
        <p:nvCxnSpPr>
          <p:cNvPr id="52" name="Straight Arrow Connector 51"/>
          <p:cNvCxnSpPr>
            <a:stCxn id="50" idx="3"/>
          </p:cNvCxnSpPr>
          <p:nvPr/>
        </p:nvCxnSpPr>
        <p:spPr>
          <a:xfrm flipV="1">
            <a:off x="5537296" y="2505923"/>
            <a:ext cx="516459" cy="1189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3"/>
            <a:endCxn id="43" idx="1"/>
          </p:cNvCxnSpPr>
          <p:nvPr/>
        </p:nvCxnSpPr>
        <p:spPr>
          <a:xfrm>
            <a:off x="5537296" y="3695108"/>
            <a:ext cx="341125" cy="931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3"/>
            <a:endCxn id="40" idx="1"/>
          </p:cNvCxnSpPr>
          <p:nvPr/>
        </p:nvCxnSpPr>
        <p:spPr>
          <a:xfrm flipV="1">
            <a:off x="5537296" y="3347964"/>
            <a:ext cx="347955" cy="347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3"/>
            <a:endCxn id="45" idx="1"/>
          </p:cNvCxnSpPr>
          <p:nvPr/>
        </p:nvCxnSpPr>
        <p:spPr>
          <a:xfrm>
            <a:off x="5537296" y="3695108"/>
            <a:ext cx="341125" cy="2133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3"/>
            <a:endCxn id="50" idx="1"/>
          </p:cNvCxnSpPr>
          <p:nvPr/>
        </p:nvCxnSpPr>
        <p:spPr>
          <a:xfrm>
            <a:off x="4101030" y="2150860"/>
            <a:ext cx="384799" cy="1544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0" idx="1"/>
          </p:cNvCxnSpPr>
          <p:nvPr/>
        </p:nvCxnSpPr>
        <p:spPr>
          <a:xfrm flipV="1">
            <a:off x="4094200" y="3695108"/>
            <a:ext cx="391629" cy="2133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3"/>
            <a:endCxn id="50" idx="1"/>
          </p:cNvCxnSpPr>
          <p:nvPr/>
        </p:nvCxnSpPr>
        <p:spPr>
          <a:xfrm>
            <a:off x="4101030" y="3352611"/>
            <a:ext cx="384799" cy="342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091493" y="3695108"/>
            <a:ext cx="364574" cy="1024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004923" y="1665756"/>
            <a:ext cx="108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Sam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011753" y="2846717"/>
            <a:ext cx="116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Sam I am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219520" y="1541624"/>
            <a:ext cx="1317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(I,1)</a:t>
            </a:r>
          </a:p>
          <a:p>
            <a:r>
              <a:rPr lang="en-US" dirty="0"/>
              <a:t>(am,1)</a:t>
            </a:r>
          </a:p>
          <a:p>
            <a:r>
              <a:rPr lang="en-US" dirty="0"/>
              <a:t>(Sam,1)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371920" y="4945745"/>
            <a:ext cx="1317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(I,1)</a:t>
            </a:r>
          </a:p>
          <a:p>
            <a:r>
              <a:rPr lang="en-US" dirty="0"/>
              <a:t>(am,1)</a:t>
            </a:r>
          </a:p>
          <a:p>
            <a:r>
              <a:rPr lang="en-US" dirty="0"/>
              <a:t>(Sam,1)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4091493" y="3695108"/>
            <a:ext cx="551344" cy="136453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305641" y="3571112"/>
            <a:ext cx="1167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(I,2)</a:t>
            </a:r>
          </a:p>
          <a:p>
            <a:r>
              <a:rPr lang="en-US" dirty="0"/>
              <a:t>(am,2)</a:t>
            </a:r>
          </a:p>
          <a:p>
            <a:r>
              <a:rPr lang="en-US" dirty="0"/>
              <a:t>(Sam,2)</a:t>
            </a:r>
          </a:p>
          <a:p>
            <a:r>
              <a:rPr lang="en-US" dirty="0"/>
              <a:t>(…,..)</a:t>
            </a:r>
          </a:p>
          <a:p>
            <a:r>
              <a:rPr lang="en-US" dirty="0"/>
              <a:t>(..,..)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6650" y="4140026"/>
            <a:ext cx="116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………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04923" y="5337129"/>
            <a:ext cx="116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………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75C136-AAD0-4FC6-8F83-33B1FBCC87BC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9080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Shortcomings of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r>
              <a:rPr lang="en-US" sz="2400" dirty="0"/>
              <a:t>Forces your data processing into Map and Reduce</a:t>
            </a:r>
          </a:p>
          <a:p>
            <a:pPr lvl="1"/>
            <a:r>
              <a:rPr lang="en-US" sz="2400" dirty="0"/>
              <a:t>Other workflows missing include join, filter, </a:t>
            </a:r>
            <a:r>
              <a:rPr lang="en-US" sz="2400" dirty="0" err="1"/>
              <a:t>flatMap</a:t>
            </a:r>
            <a:r>
              <a:rPr lang="en-US" sz="2400" dirty="0"/>
              <a:t>, </a:t>
            </a:r>
            <a:r>
              <a:rPr lang="en-US" sz="2400" dirty="0" err="1"/>
              <a:t>groupByKey</a:t>
            </a:r>
            <a:r>
              <a:rPr lang="en-US" sz="2400" dirty="0"/>
              <a:t>, union, intersection, …</a:t>
            </a:r>
          </a:p>
          <a:p>
            <a:r>
              <a:rPr lang="en-US" sz="2400" dirty="0"/>
              <a:t>Based on “Acyclic Data Flow” from Disk to Disk (HDFS)</a:t>
            </a:r>
          </a:p>
          <a:p>
            <a:r>
              <a:rPr lang="en-US" sz="2400" dirty="0"/>
              <a:t>Read and write to Disk before and after Map and Reduce (stateless machine)</a:t>
            </a:r>
          </a:p>
          <a:p>
            <a:pPr lvl="1"/>
            <a:r>
              <a:rPr lang="en-US" sz="2400" dirty="0"/>
              <a:t>Not efficient for iterative tasks, i.e. Machine Learning</a:t>
            </a:r>
          </a:p>
          <a:p>
            <a:r>
              <a:rPr lang="en-US" sz="2400" dirty="0"/>
              <a:t>Only Java natively supported </a:t>
            </a:r>
          </a:p>
          <a:p>
            <a:pPr lvl="1"/>
            <a:r>
              <a:rPr lang="en-US" sz="2400" dirty="0"/>
              <a:t>Support for others languages needed</a:t>
            </a:r>
          </a:p>
          <a:p>
            <a:r>
              <a:rPr lang="en-US" sz="2400" dirty="0"/>
              <a:t>Only for Batch processing</a:t>
            </a:r>
          </a:p>
          <a:p>
            <a:pPr lvl="1"/>
            <a:r>
              <a:rPr lang="en-US" sz="2400" dirty="0"/>
              <a:t>Interactivity, streaming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A3E27-D0D5-4C90-974C-91A7FB361F8E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225381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One Solution is Apache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r>
              <a:rPr lang="en-US" sz="2000" dirty="0"/>
              <a:t>A new general framework, which solves many of the short comings of Hadoop MapReduce</a:t>
            </a:r>
          </a:p>
          <a:p>
            <a:r>
              <a:rPr lang="en-US" sz="2000" dirty="0"/>
              <a:t>It capable of leveraging the </a:t>
            </a:r>
            <a:r>
              <a:rPr lang="en-US" sz="2000" dirty="0" err="1"/>
              <a:t>Hadoop</a:t>
            </a:r>
            <a:r>
              <a:rPr lang="en-US" sz="2000" dirty="0"/>
              <a:t> ecosystem, e.g. HDFS, YARN, </a:t>
            </a:r>
            <a:r>
              <a:rPr lang="en-US" sz="2000" dirty="0" err="1"/>
              <a:t>HBase</a:t>
            </a:r>
            <a:r>
              <a:rPr lang="en-US" sz="2000" dirty="0"/>
              <a:t>, S3, …</a:t>
            </a:r>
          </a:p>
          <a:p>
            <a:r>
              <a:rPr lang="en-US" sz="2000" dirty="0"/>
              <a:t>Has many other workflows, i.e. join, filter, </a:t>
            </a:r>
            <a:r>
              <a:rPr lang="en-US" sz="2000" dirty="0" err="1"/>
              <a:t>flatMapdistinct</a:t>
            </a:r>
            <a:r>
              <a:rPr lang="en-US" sz="2000" dirty="0"/>
              <a:t>, </a:t>
            </a:r>
            <a:r>
              <a:rPr lang="en-US" sz="2000" dirty="0" err="1"/>
              <a:t>groupByKey</a:t>
            </a:r>
            <a:r>
              <a:rPr lang="en-US" sz="2000" dirty="0"/>
              <a:t>, </a:t>
            </a:r>
            <a:r>
              <a:rPr lang="en-US" sz="2000" dirty="0" err="1"/>
              <a:t>reduceByKey</a:t>
            </a:r>
            <a:r>
              <a:rPr lang="en-US" sz="2000" dirty="0"/>
              <a:t>, </a:t>
            </a:r>
            <a:r>
              <a:rPr lang="en-US" sz="2000" dirty="0" err="1"/>
              <a:t>sortByKey</a:t>
            </a:r>
            <a:r>
              <a:rPr lang="en-US" sz="2000" dirty="0"/>
              <a:t>, collect, count, first…</a:t>
            </a:r>
          </a:p>
          <a:p>
            <a:r>
              <a:rPr lang="en-US" sz="2000" dirty="0"/>
              <a:t>In-memory caching of data (for iterative, graph, and machine learning algorithms, etc.)</a:t>
            </a:r>
          </a:p>
          <a:p>
            <a:r>
              <a:rPr lang="en-US" sz="2000" dirty="0"/>
              <a:t>Native Scala, Java, Python, and R support</a:t>
            </a:r>
          </a:p>
          <a:p>
            <a:r>
              <a:rPr lang="en-US" sz="2000" dirty="0"/>
              <a:t>Supports interactive shells for exploratory data analysis - REPL</a:t>
            </a:r>
          </a:p>
          <a:p>
            <a:r>
              <a:rPr lang="en-US" sz="2000" dirty="0"/>
              <a:t>Spark API is relatively simple to use </a:t>
            </a:r>
          </a:p>
          <a:p>
            <a:r>
              <a:rPr lang="en-US" sz="2000" dirty="0"/>
              <a:t>Developed at </a:t>
            </a:r>
            <a:r>
              <a:rPr lang="en-US" sz="2000" dirty="0" err="1"/>
              <a:t>AMPLab</a:t>
            </a:r>
            <a:r>
              <a:rPr lang="en-US" sz="2000" dirty="0"/>
              <a:t> UC Berkeley, now by Apache and Databricks.com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2FBF4-5599-4D1D-8929-3F7914B1A913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282752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Spark Uses Memory instead of Disk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9" r="2802" b="4116"/>
          <a:stretch/>
        </p:blipFill>
        <p:spPr>
          <a:xfrm>
            <a:off x="3131208" y="5151693"/>
            <a:ext cx="1212250" cy="408587"/>
          </a:xfrm>
        </p:spPr>
      </p:pic>
      <p:sp>
        <p:nvSpPr>
          <p:cNvPr id="4" name="Can 3"/>
          <p:cNvSpPr/>
          <p:nvPr/>
        </p:nvSpPr>
        <p:spPr>
          <a:xfrm>
            <a:off x="373264" y="4965388"/>
            <a:ext cx="398080" cy="691842"/>
          </a:xfrm>
          <a:prstGeom prst="ca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09189" y="5184429"/>
            <a:ext cx="1137372" cy="360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2823" y="5186646"/>
            <a:ext cx="1137372" cy="360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Iteration2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/>
          <a:srcRect l="1109" r="2802" b="4116"/>
          <a:stretch/>
        </p:blipFill>
        <p:spPr>
          <a:xfrm>
            <a:off x="6864073" y="5186646"/>
            <a:ext cx="1212250" cy="40858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5" idx="1"/>
          </p:cNvCxnSpPr>
          <p:nvPr/>
        </p:nvCxnSpPr>
        <p:spPr>
          <a:xfrm flipV="1">
            <a:off x="771344" y="5364498"/>
            <a:ext cx="537845" cy="26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</p:cNvCxnSpPr>
          <p:nvPr/>
        </p:nvCxnSpPr>
        <p:spPr>
          <a:xfrm>
            <a:off x="2446561" y="5364498"/>
            <a:ext cx="800977" cy="1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>
            <a:off x="4343458" y="5355987"/>
            <a:ext cx="989365" cy="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6470195" y="5366715"/>
            <a:ext cx="434846" cy="24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9901" y="4562218"/>
            <a:ext cx="124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 read</a:t>
            </a:r>
          </a:p>
        </p:txBody>
      </p:sp>
      <p:sp>
        <p:nvSpPr>
          <p:cNvPr id="40" name="Can 39"/>
          <p:cNvSpPr/>
          <p:nvPr/>
        </p:nvSpPr>
        <p:spPr>
          <a:xfrm>
            <a:off x="457200" y="2698627"/>
            <a:ext cx="398080" cy="691842"/>
          </a:xfrm>
          <a:prstGeom prst="ca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393125" y="2917668"/>
            <a:ext cx="1137372" cy="360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66732" y="2929053"/>
            <a:ext cx="1137372" cy="3601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Iteration2</a:t>
            </a:r>
          </a:p>
        </p:txBody>
      </p:sp>
      <p:cxnSp>
        <p:nvCxnSpPr>
          <p:cNvPr id="44" name="Straight Arrow Connector 43"/>
          <p:cNvCxnSpPr>
            <a:endCxn id="41" idx="1"/>
          </p:cNvCxnSpPr>
          <p:nvPr/>
        </p:nvCxnSpPr>
        <p:spPr>
          <a:xfrm flipV="1">
            <a:off x="855280" y="3097737"/>
            <a:ext cx="537845" cy="26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3"/>
          </p:cNvCxnSpPr>
          <p:nvPr/>
        </p:nvCxnSpPr>
        <p:spPr>
          <a:xfrm>
            <a:off x="2530497" y="3097737"/>
            <a:ext cx="800977" cy="1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9" idx="4"/>
            <a:endCxn id="42" idx="1"/>
          </p:cNvCxnSpPr>
          <p:nvPr/>
        </p:nvCxnSpPr>
        <p:spPr>
          <a:xfrm>
            <a:off x="3729554" y="3089226"/>
            <a:ext cx="737178" cy="19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3"/>
            <a:endCxn id="50" idx="2"/>
          </p:cNvCxnSpPr>
          <p:nvPr/>
        </p:nvCxnSpPr>
        <p:spPr>
          <a:xfrm>
            <a:off x="5604104" y="3109122"/>
            <a:ext cx="882484" cy="320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55280" y="2052296"/>
            <a:ext cx="12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 </a:t>
            </a:r>
          </a:p>
          <a:p>
            <a:r>
              <a:rPr lang="en-US" dirty="0"/>
              <a:t>read</a:t>
            </a:r>
          </a:p>
        </p:txBody>
      </p:sp>
      <p:sp>
        <p:nvSpPr>
          <p:cNvPr id="49" name="Can 48"/>
          <p:cNvSpPr/>
          <p:nvPr/>
        </p:nvSpPr>
        <p:spPr>
          <a:xfrm>
            <a:off x="3331474" y="2743305"/>
            <a:ext cx="398080" cy="691842"/>
          </a:xfrm>
          <a:prstGeom prst="ca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>
            <a:off x="6486588" y="2795246"/>
            <a:ext cx="398080" cy="691842"/>
          </a:xfrm>
          <a:prstGeom prst="ca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884668" y="3152627"/>
            <a:ext cx="866091" cy="24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40191" y="2052296"/>
            <a:ext cx="12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 </a:t>
            </a:r>
          </a:p>
          <a:p>
            <a:r>
              <a:rPr lang="en-US" dirty="0"/>
              <a:t>Write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20939" y="2036506"/>
            <a:ext cx="12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 </a:t>
            </a:r>
          </a:p>
          <a:p>
            <a:r>
              <a:rPr lang="en-US" dirty="0"/>
              <a:t>read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04104" y="2208627"/>
            <a:ext cx="12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HDFS </a:t>
            </a:r>
          </a:p>
          <a:p>
            <a:r>
              <a:rPr lang="en-US" dirty="0"/>
              <a:t>Write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00318" y="3883107"/>
            <a:ext cx="45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Spark: In-Memory Data Sharing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31708" y="1538785"/>
            <a:ext cx="451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Hadoop</a:t>
            </a:r>
            <a:r>
              <a:rPr lang="en-US" dirty="0"/>
              <a:t>: Use Disk for Data Sharing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974756" y="5330794"/>
            <a:ext cx="927574" cy="24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0F6C49-E7A9-4BAE-A661-7A8FB8B5E1D3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52517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Sort competition</a:t>
            </a:r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/>
          </p:nvPr>
        </p:nvGraphicFramePr>
        <p:xfrm>
          <a:off x="529179" y="1619061"/>
          <a:ext cx="7004430" cy="409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41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Hadoop MR</a:t>
                      </a:r>
                      <a:br>
                        <a:rPr lang="en-US" sz="1800" b="1" dirty="0">
                          <a:latin typeface="Tahoma" panose="020B0604030504040204" pitchFamily="34" charset="0"/>
                        </a:rPr>
                      </a:br>
                      <a:r>
                        <a:rPr lang="en-US" sz="1800" b="1" dirty="0">
                          <a:latin typeface="Tahoma" panose="020B0604030504040204" pitchFamily="34" charset="0"/>
                        </a:rPr>
                        <a:t>Record (2013)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Spark</a:t>
                      </a:r>
                      <a:br>
                        <a:rPr lang="en-US" sz="1800" b="1" dirty="0">
                          <a:latin typeface="Tahoma" panose="020B0604030504040204" pitchFamily="34" charset="0"/>
                        </a:rPr>
                      </a:br>
                      <a:r>
                        <a:rPr lang="en-US" sz="1800" b="1" dirty="0">
                          <a:latin typeface="Tahoma" panose="020B0604030504040204" pitchFamily="34" charset="0"/>
                        </a:rPr>
                        <a:t>Record (2014)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Data Size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102.5 TB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100 TB</a:t>
                      </a: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Elapsed Time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72 mins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23 mins</a:t>
                      </a: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# Nodes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2100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206</a:t>
                      </a: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# Cores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50400 physical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6592 virtualized</a:t>
                      </a: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4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Cluster disk throughput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3150 GB/s</a:t>
                      </a:r>
                      <a:br>
                        <a:rPr lang="en-US" sz="1800" dirty="0">
                          <a:latin typeface="Tahoma" panose="020B0604030504040204" pitchFamily="34" charset="0"/>
                        </a:rPr>
                      </a:br>
                      <a:r>
                        <a:rPr lang="en-US" sz="1800" dirty="0">
                          <a:latin typeface="Tahoma" panose="020B0604030504040204" pitchFamily="34" charset="0"/>
                        </a:rPr>
                        <a:t>(est.)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618 GB/s</a:t>
                      </a: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4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Network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dedicated data center, 10Gbps</a:t>
                      </a: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ahoma" panose="020B0604030504040204" pitchFamily="34" charset="0"/>
                        </a:rPr>
                        <a:t>virtualized (EC2) 10Gbps network</a:t>
                      </a: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90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Sort rate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1.42 TB/min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4.27 TB/min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90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Sort rate/node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0.67 GB/min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ahoma" panose="020B0604030504040204" pitchFamily="34" charset="0"/>
                        </a:rPr>
                        <a:t>20.7 GB/min</a:t>
                      </a:r>
                      <a:endParaRPr lang="en-US" sz="1800" dirty="0">
                        <a:latin typeface="Tahoma" panose="020B0604030504040204" pitchFamily="34" charset="0"/>
                      </a:endParaRPr>
                    </a:p>
                  </a:txBody>
                  <a:tcPr marL="38100" marR="38100" marT="38091" marB="3809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7066" y="6263849"/>
            <a:ext cx="76490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Sort benchmark, Daytona Gray: sort of 100 TB of data (1 trillion records)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databricks.com</a:t>
            </a:r>
            <a:r>
              <a:rPr lang="en-US" sz="1400" dirty="0"/>
              <a:t>/blog/2014/11/05/spark-officially-sets-a-new-record-in-large-scale-</a:t>
            </a:r>
            <a:r>
              <a:rPr lang="en-US" sz="1400" dirty="0" err="1"/>
              <a:t>sorting.html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31557" y="1857024"/>
            <a:ext cx="155867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Spark, 3x faster with 1/10 the nodes</a:t>
            </a:r>
          </a:p>
        </p:txBody>
      </p:sp>
    </p:spTree>
    <p:extLst>
      <p:ext uri="{BB962C8B-B14F-4D97-AF65-F5344CB8AC3E}">
        <p14:creationId xmlns:p14="http://schemas.microsoft.com/office/powerpoint/2010/main" val="103961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Apache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560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Apache Spark supports data analysis, machine learning, graphs, streaming data, etc. It can read/write from a range of data types and allows development in multiple languages.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698369" y="4618506"/>
            <a:ext cx="5580450" cy="4041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Spark 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27292" y="3848755"/>
            <a:ext cx="1414356" cy="7697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 Streaming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1647" y="3848755"/>
            <a:ext cx="1135333" cy="769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MLlib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6981" y="3848755"/>
            <a:ext cx="1101838" cy="7697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GraphX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41647" y="3367660"/>
            <a:ext cx="2237172" cy="461851"/>
          </a:xfrm>
          <a:prstGeom prst="rect">
            <a:avLst/>
          </a:prstGeom>
          <a:solidFill>
            <a:srgbClr val="66FFCC"/>
          </a:solidFill>
          <a:ln>
            <a:solidFill>
              <a:srgbClr val="66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8369" y="3848755"/>
            <a:ext cx="1928924" cy="769751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Spark SQL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8369" y="3377282"/>
            <a:ext cx="1919302" cy="442607"/>
          </a:xfrm>
          <a:prstGeom prst="rect">
            <a:avLst/>
          </a:prstGeom>
          <a:solidFill>
            <a:srgbClr val="66FFCC"/>
          </a:solidFill>
          <a:ln>
            <a:solidFill>
              <a:srgbClr val="66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DataFrames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7292" y="5184347"/>
            <a:ext cx="19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51739" y="2492069"/>
            <a:ext cx="3252055" cy="4907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Scala</a:t>
            </a:r>
            <a:r>
              <a:rPr lang="en-US" dirty="0">
                <a:solidFill>
                  <a:schemeClr val="tx1"/>
                </a:solidFill>
              </a:rPr>
              <a:t>, Java, Python, R, SQL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21970" y="3047668"/>
            <a:ext cx="567666" cy="339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99257" y="3047668"/>
            <a:ext cx="655801" cy="329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89636" y="3038191"/>
            <a:ext cx="0" cy="464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1212" y="5963596"/>
            <a:ext cx="8345588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/>
              <a:t>Hadoop</a:t>
            </a:r>
            <a:r>
              <a:rPr lang="en-US" sz="1600" dirty="0"/>
              <a:t> HDFS, </a:t>
            </a:r>
            <a:r>
              <a:rPr lang="en-US" sz="1600" dirty="0" err="1"/>
              <a:t>HBase</a:t>
            </a:r>
            <a:r>
              <a:rPr lang="en-US" sz="1600" dirty="0"/>
              <a:t>, Hive, Apache S3, Streaming,  JSON, MySQL, and HPC-style (</a:t>
            </a:r>
            <a:r>
              <a:rPr lang="en-US" sz="1600" dirty="0" err="1"/>
              <a:t>GlusterFS</a:t>
            </a:r>
            <a:r>
              <a:rPr lang="en-US" sz="1600" dirty="0"/>
              <a:t>, </a:t>
            </a:r>
            <a:r>
              <a:rPr lang="en-US" sz="1600" dirty="0" err="1"/>
              <a:t>Lustre</a:t>
            </a:r>
            <a:r>
              <a:rPr lang="en-US" sz="1600" dirty="0"/>
              <a:t>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252055" y="5070734"/>
            <a:ext cx="340794" cy="8928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42281" y="5070734"/>
            <a:ext cx="577287" cy="8928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895429" y="5072584"/>
            <a:ext cx="577288" cy="8910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243702" y="5072584"/>
            <a:ext cx="317504" cy="8910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3"/>
            <a:endCxn id="9" idx="1"/>
          </p:cNvCxnSpPr>
          <p:nvPr/>
        </p:nvCxnSpPr>
        <p:spPr>
          <a:xfrm>
            <a:off x="3617671" y="3598586"/>
            <a:ext cx="142397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0D57F2-5881-4ACD-8D5C-67CD586CF69D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2231470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HDFS – Hadoop File System</a:t>
            </a:r>
            <a:br>
              <a:rPr lang="en-US" dirty="0"/>
            </a:br>
            <a:r>
              <a:rPr lang="en-US" sz="2700" b="1" dirty="0"/>
              <a:t>Source</a:t>
            </a:r>
            <a:r>
              <a:rPr lang="en-US" sz="2400" dirty="0"/>
              <a:t>: </a:t>
            </a:r>
            <a:r>
              <a:rPr lang="en-US" dirty="0"/>
              <a:t> </a:t>
            </a:r>
            <a:r>
              <a:rPr lang="en-US" sz="2200" dirty="0"/>
              <a:t>http://hadoop.apache.org/docs/current/hadoop-project-dist/hadoop-hdfs/HdfsUserGuide.html#Shell_Commands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67715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HDFS is the primary distributed storage used by Hadoop.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is instantiated in a cluster of computers including: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File System Metadata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Nodes: Actual Data</a:t>
            </a:r>
          </a:p>
        </p:txBody>
      </p:sp>
    </p:spTree>
    <p:extLst>
      <p:ext uri="{BB962C8B-B14F-4D97-AF65-F5344CB8AC3E}">
        <p14:creationId xmlns:p14="http://schemas.microsoft.com/office/powerpoint/2010/main" val="1104240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HDFS – Hadoop File System Architecture</a:t>
            </a:r>
            <a:br>
              <a:rPr lang="en-US" dirty="0"/>
            </a:br>
            <a:r>
              <a:rPr lang="en-US" sz="2700" b="1" dirty="0" err="1"/>
              <a:t>Source</a:t>
            </a:r>
            <a:r>
              <a:rPr lang="en-US" sz="2400" dirty="0" err="1"/>
              <a:t>:http</a:t>
            </a:r>
            <a:r>
              <a:rPr lang="en-US" sz="2400" dirty="0"/>
              <a:t>://hadoop.apache.org/docs/current/</a:t>
            </a:r>
            <a:r>
              <a:rPr lang="en-US" sz="2400" dirty="0" err="1"/>
              <a:t>hadoop</a:t>
            </a:r>
            <a:r>
              <a:rPr lang="en-US" sz="2400" dirty="0"/>
              <a:t>-project-</a:t>
            </a:r>
            <a:r>
              <a:rPr lang="en-US" sz="2400" dirty="0" err="1"/>
              <a:t>dist</a:t>
            </a:r>
            <a:r>
              <a:rPr lang="en-US" sz="2400" dirty="0"/>
              <a:t>/</a:t>
            </a:r>
            <a:r>
              <a:rPr lang="en-US" sz="2400" dirty="0" err="1"/>
              <a:t>hadoop-hdfs</a:t>
            </a:r>
            <a:r>
              <a:rPr lang="en-US" sz="2400" dirty="0"/>
              <a:t>/HdfsDesign.html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6771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HDFS Assumptions and Goals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Hardware failure is the norm rather than the exception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Optimized for Streaming Data Access:  High throughput vs low latency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Optimized for large datasets, e.g. millions of files.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Simple Coherency Model:</a:t>
            </a:r>
          </a:p>
          <a:p>
            <a:pPr lvl="2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Write once – Read Many</a:t>
            </a:r>
          </a:p>
          <a:p>
            <a:pPr lvl="2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Write as append planned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Moving Computation is easier than Moving Data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Portable across heterogeneous hardware and software platforms.</a:t>
            </a:r>
          </a:p>
        </p:txBody>
      </p:sp>
    </p:spTree>
    <p:extLst>
      <p:ext uri="{BB962C8B-B14F-4D97-AF65-F5344CB8AC3E}">
        <p14:creationId xmlns:p14="http://schemas.microsoft.com/office/powerpoint/2010/main" val="331519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/>
              <a:t>HDFS – Hadoop File System Architecture</a:t>
            </a:r>
            <a:br>
              <a:rPr lang="en-US" sz="3200" b="1" dirty="0"/>
            </a:br>
            <a:r>
              <a:rPr lang="en-US" sz="3200" b="1" dirty="0"/>
              <a:t>Fault Tolerance</a:t>
            </a:r>
            <a:br>
              <a:rPr lang="en-US" sz="3600" dirty="0"/>
            </a:br>
            <a:r>
              <a:rPr lang="en-US" sz="2000" b="1" dirty="0" err="1"/>
              <a:t>Source</a:t>
            </a:r>
            <a:r>
              <a:rPr lang="en-US" sz="2000" dirty="0" err="1"/>
              <a:t>:http</a:t>
            </a:r>
            <a:r>
              <a:rPr lang="en-US" sz="2000" dirty="0"/>
              <a:t>://hadoop.apache.org/docs/current/</a:t>
            </a:r>
            <a:r>
              <a:rPr lang="en-US" sz="2000" dirty="0" err="1"/>
              <a:t>hadoop</a:t>
            </a:r>
            <a:r>
              <a:rPr lang="en-US" sz="2000" dirty="0"/>
              <a:t>-project-</a:t>
            </a:r>
            <a:r>
              <a:rPr lang="en-US" sz="2000" dirty="0" err="1"/>
              <a:t>dist</a:t>
            </a:r>
            <a:r>
              <a:rPr lang="en-US" sz="2000" dirty="0"/>
              <a:t>/</a:t>
            </a:r>
            <a:r>
              <a:rPr lang="en-US" sz="2000" dirty="0" err="1"/>
              <a:t>hadoop-hdfs</a:t>
            </a:r>
            <a:r>
              <a:rPr lang="en-US" sz="2000" dirty="0"/>
              <a:t>/HdfsDesign.html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1095214" y="2057400"/>
            <a:ext cx="7086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Failure is the norm rather than exception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HDFS instance may consist of thousands of server machines, each storing part of the file system’s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Since we have huge number of components and that each component has non-trivial probability of failure means that there is always some component that is non-functional.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Detection of faults and quick, automatic recovery from them is a core architectural goal of HDFS.</a:t>
            </a:r>
          </a:p>
        </p:txBody>
      </p:sp>
    </p:spTree>
    <p:extLst>
      <p:ext uri="{BB962C8B-B14F-4D97-AF65-F5344CB8AC3E}">
        <p14:creationId xmlns:p14="http://schemas.microsoft.com/office/powerpoint/2010/main" val="188198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HDFS – Hadoop File System Architecture</a:t>
            </a:r>
            <a:br>
              <a:rPr lang="en-US" dirty="0"/>
            </a:br>
            <a:r>
              <a:rPr lang="en-US" sz="2700" b="1" dirty="0" err="1"/>
              <a:t>Source</a:t>
            </a:r>
            <a:r>
              <a:rPr lang="en-US" sz="2400" dirty="0" err="1"/>
              <a:t>:http</a:t>
            </a:r>
            <a:r>
              <a:rPr lang="en-US" sz="2400" dirty="0"/>
              <a:t>://hadoop.apache.org/docs/current/</a:t>
            </a:r>
            <a:r>
              <a:rPr lang="en-US" sz="2400" dirty="0" err="1"/>
              <a:t>hadoop</a:t>
            </a:r>
            <a:r>
              <a:rPr lang="en-US" sz="2400" dirty="0"/>
              <a:t>-project-</a:t>
            </a:r>
            <a:r>
              <a:rPr lang="en-US" sz="2400" dirty="0" err="1"/>
              <a:t>dist</a:t>
            </a:r>
            <a:r>
              <a:rPr lang="en-US" sz="2400" dirty="0"/>
              <a:t>/</a:t>
            </a:r>
            <a:r>
              <a:rPr lang="en-US" sz="2400" dirty="0" err="1"/>
              <a:t>hadoop-hdfs</a:t>
            </a:r>
            <a:r>
              <a:rPr lang="en-US" sz="2400" dirty="0"/>
              <a:t>/HdfsDesign.html</a:t>
            </a:r>
            <a:endParaRPr lang="en-US" sz="2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5991225" cy="414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08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8697-E761-4567-8E33-594A78A6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Term Paper Topics</a:t>
            </a:r>
            <a:br>
              <a:rPr lang="en-US" sz="3200" b="1" dirty="0"/>
            </a:br>
            <a:r>
              <a:rPr lang="en-US" sz="3200" b="1" dirty="0"/>
              <a:t>Spring 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A2480-536E-42EE-9993-15686651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E7A3-4AF7-41EC-B5E9-42387285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46EA9-839E-44D5-9135-7968A62535DC}"/>
              </a:ext>
            </a:extLst>
          </p:cNvPr>
          <p:cNvSpPr/>
          <p:nvPr/>
        </p:nvSpPr>
        <p:spPr>
          <a:xfrm>
            <a:off x="1143000" y="1582341"/>
            <a:ext cx="7467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Real Time Stream Processing, Analysis and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BIG DATA IN TELECOM SECTOR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Big Data in Human Resource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Recommender Systems and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Big Data and Blockchain Make a Powerful Couple for New Trend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Evolution in Master Data Management (MDM) to Address the Needs of the Big Data Revolution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Visualization in The Era of Big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Big Data in Banking &amp; Finance</a:t>
            </a:r>
          </a:p>
        </p:txBody>
      </p:sp>
    </p:spTree>
    <p:extLst>
      <p:ext uri="{BB962C8B-B14F-4D97-AF65-F5344CB8AC3E}">
        <p14:creationId xmlns:p14="http://schemas.microsoft.com/office/powerpoint/2010/main" val="1206590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HDFS – Hadoop File System Architecture</a:t>
            </a:r>
            <a:br>
              <a:rPr lang="en-US" dirty="0"/>
            </a:br>
            <a:r>
              <a:rPr lang="en-US" sz="2700" b="1" dirty="0" err="1"/>
              <a:t>Source</a:t>
            </a:r>
            <a:r>
              <a:rPr lang="en-US" sz="2400" dirty="0" err="1"/>
              <a:t>:http</a:t>
            </a:r>
            <a:r>
              <a:rPr lang="en-US" sz="2400" dirty="0"/>
              <a:t>://hadoop.apache.org/docs/current/</a:t>
            </a:r>
            <a:r>
              <a:rPr lang="en-US" sz="2400" dirty="0" err="1"/>
              <a:t>hadoop</a:t>
            </a:r>
            <a:r>
              <a:rPr lang="en-US" sz="2400" dirty="0"/>
              <a:t>-project-</a:t>
            </a:r>
            <a:r>
              <a:rPr lang="en-US" sz="2400" dirty="0" err="1"/>
              <a:t>dist</a:t>
            </a:r>
            <a:r>
              <a:rPr lang="en-US" sz="2400" dirty="0"/>
              <a:t>/</a:t>
            </a:r>
            <a:r>
              <a:rPr lang="en-US" sz="2400" dirty="0" err="1"/>
              <a:t>hadoop-hdfs</a:t>
            </a:r>
            <a:r>
              <a:rPr lang="en-US" sz="2400" dirty="0"/>
              <a:t>/HdfsDesign.html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67715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HDFS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NameNodes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DataNodes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HDFS has a master/slave architecture.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HDFS cluster consists of a single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 master server that manages the file system namespace and regulates access to files by clients. 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Manages Namespace operations (open, close, rename, assign blocks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datanodes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Maps blocks to data nodes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DataNodes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Usually one per physical node in the cluster</a:t>
            </a:r>
          </a:p>
          <a:p>
            <a:pPr marL="731520" lvl="1" indent="-274320">
              <a:buFont typeface="Wingdings 2"/>
              <a:buChar char=""/>
              <a:defRPr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 file is split into one or more blocks and set of blocks are stored in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DataNodes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31520" lvl="1" indent="-274320">
              <a:buFont typeface="Wingdings 2"/>
              <a:buChar char=""/>
              <a:defRPr/>
            </a:pP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DataNodes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: serves read, write requests, performs block creation, deletion, and replication upon instruction from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Namenode</a:t>
            </a:r>
            <a:r>
              <a:rPr lang="en-US" sz="1700" dirty="0"/>
              <a:t>.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52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73" y="2453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prstClr val="black"/>
                </a:solidFill>
              </a:rPr>
              <a:t>HDFS – Hadoop File System Architecture</a:t>
            </a:r>
            <a:br>
              <a:rPr lang="en-US" sz="2700" b="1" dirty="0">
                <a:solidFill>
                  <a:prstClr val="black"/>
                </a:solidFill>
              </a:rPr>
            </a:br>
            <a:r>
              <a:rPr lang="en-US" sz="2700" b="1" dirty="0">
                <a:solidFill>
                  <a:prstClr val="black"/>
                </a:solidFill>
              </a:rPr>
              <a:t>Fault Tolerance</a:t>
            </a:r>
            <a:br>
              <a:rPr lang="en-US" sz="4000" dirty="0">
                <a:solidFill>
                  <a:prstClr val="black"/>
                </a:solidFill>
              </a:rPr>
            </a:br>
            <a:r>
              <a:rPr lang="en-US" sz="2400" b="1" dirty="0" err="1">
                <a:solidFill>
                  <a:prstClr val="black"/>
                </a:solidFill>
              </a:rPr>
              <a:t>Source</a:t>
            </a:r>
            <a:r>
              <a:rPr lang="en-US" sz="2200" dirty="0" err="1">
                <a:solidFill>
                  <a:prstClr val="black"/>
                </a:solidFill>
              </a:rPr>
              <a:t>:http</a:t>
            </a:r>
            <a:r>
              <a:rPr lang="en-US" sz="2200" dirty="0">
                <a:solidFill>
                  <a:prstClr val="black"/>
                </a:solidFill>
              </a:rPr>
              <a:t>://hadoop.apache.org/docs/current/</a:t>
            </a:r>
            <a:r>
              <a:rPr lang="en-US" sz="2200" dirty="0" err="1">
                <a:solidFill>
                  <a:prstClr val="black"/>
                </a:solidFill>
              </a:rPr>
              <a:t>hadoop</a:t>
            </a:r>
            <a:r>
              <a:rPr lang="en-US" sz="2200" dirty="0">
                <a:solidFill>
                  <a:prstClr val="black"/>
                </a:solidFill>
              </a:rPr>
              <a:t>-project-</a:t>
            </a:r>
            <a:r>
              <a:rPr lang="en-US" sz="2200" dirty="0" err="1">
                <a:solidFill>
                  <a:prstClr val="black"/>
                </a:solidFill>
              </a:rPr>
              <a:t>dist</a:t>
            </a:r>
            <a:r>
              <a:rPr lang="en-US" sz="2200" dirty="0">
                <a:solidFill>
                  <a:prstClr val="black"/>
                </a:solidFill>
              </a:rPr>
              <a:t>/</a:t>
            </a:r>
            <a:r>
              <a:rPr lang="en-US" sz="2200" dirty="0" err="1">
                <a:solidFill>
                  <a:prstClr val="black"/>
                </a:solidFill>
              </a:rPr>
              <a:t>hadoop-hdfs</a:t>
            </a:r>
            <a:r>
              <a:rPr lang="en-US" sz="2200" dirty="0">
                <a:solidFill>
                  <a:prstClr val="black"/>
                </a:solidFill>
              </a:rPr>
              <a:t>/HdfsDesign.html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3248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16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HDFS – Hadoop File System Commands</a:t>
            </a:r>
            <a:br>
              <a:rPr lang="en-US" dirty="0"/>
            </a:br>
            <a:r>
              <a:rPr lang="en-US" sz="2700" b="1" dirty="0" err="1"/>
              <a:t>Source</a:t>
            </a:r>
            <a:r>
              <a:rPr lang="en-US" sz="2400" dirty="0" err="1"/>
              <a:t>:http</a:t>
            </a:r>
            <a:r>
              <a:rPr lang="en-US" sz="2400" dirty="0"/>
              <a:t>://hadoop.apache.org/docs/current/</a:t>
            </a:r>
            <a:r>
              <a:rPr lang="en-US" sz="2400" dirty="0" err="1"/>
              <a:t>hadoop</a:t>
            </a:r>
            <a:r>
              <a:rPr lang="en-US" sz="2400" dirty="0"/>
              <a:t>-project-</a:t>
            </a:r>
            <a:r>
              <a:rPr lang="en-US" sz="2400" dirty="0" err="1"/>
              <a:t>dist</a:t>
            </a:r>
            <a:r>
              <a:rPr lang="en-US" sz="2400" dirty="0"/>
              <a:t>/</a:t>
            </a:r>
            <a:r>
              <a:rPr lang="en-US" sz="2400" dirty="0" err="1"/>
              <a:t>hadoop-hdfs</a:t>
            </a:r>
            <a:r>
              <a:rPr lang="en-US" sz="2400" dirty="0"/>
              <a:t>/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85800" y="17526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http://hadoop.apache.org/docs/current/hadoop-project-dist/hadoop-hdfs/HDFSCommands.html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657600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HDFS provides </a:t>
            </a:r>
            <a:r>
              <a:rPr lang="en-US" altLang="en-US" sz="2400" b="1" dirty="0">
                <a:hlinkClick r:id="rId2"/>
              </a:rPr>
              <a:t>Java API </a:t>
            </a:r>
            <a:r>
              <a:rPr lang="en-US" altLang="en-US" sz="2400" b="1" dirty="0"/>
              <a:t>for application to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>
                <a:hlinkClick r:id="rId3"/>
              </a:rPr>
              <a:t>Python</a:t>
            </a:r>
            <a:r>
              <a:rPr lang="en-US" altLang="en-US" sz="2400" b="1" dirty="0"/>
              <a:t> access is also used in many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A C language wrapper for Java API is also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A HTTP browser can be used to browse the files of a HDFS instance.</a:t>
            </a:r>
          </a:p>
        </p:txBody>
      </p:sp>
    </p:spTree>
    <p:extLst>
      <p:ext uri="{BB962C8B-B14F-4D97-AF65-F5344CB8AC3E}">
        <p14:creationId xmlns:p14="http://schemas.microsoft.com/office/powerpoint/2010/main" val="243509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HDFS – Hadoop File System Commands</a:t>
            </a:r>
            <a:br>
              <a:rPr lang="en-US" dirty="0"/>
            </a:br>
            <a:r>
              <a:rPr lang="en-US" sz="2700" b="1" dirty="0" err="1"/>
              <a:t>Source</a:t>
            </a:r>
            <a:r>
              <a:rPr lang="en-US" sz="2400" dirty="0" err="1"/>
              <a:t>:http</a:t>
            </a:r>
            <a:r>
              <a:rPr lang="en-US" sz="2400" dirty="0"/>
              <a:t>://hadoop.apache.org/docs/current/</a:t>
            </a:r>
            <a:r>
              <a:rPr lang="en-US" sz="2400" dirty="0" err="1"/>
              <a:t>hadoop</a:t>
            </a:r>
            <a:r>
              <a:rPr lang="en-US" sz="2400" dirty="0"/>
              <a:t>-project-</a:t>
            </a:r>
            <a:r>
              <a:rPr lang="en-US" sz="2400" dirty="0" err="1"/>
              <a:t>dist</a:t>
            </a:r>
            <a:r>
              <a:rPr lang="en-US" sz="2400" dirty="0"/>
              <a:t>/</a:t>
            </a:r>
            <a:r>
              <a:rPr lang="en-US" sz="2400" dirty="0" err="1"/>
              <a:t>hadoop-hdfs</a:t>
            </a:r>
            <a:r>
              <a:rPr lang="en-US" sz="2400" dirty="0"/>
              <a:t>/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85800" y="17526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http://hadoop.apache.org/docs/current/hadoop-project-dist/hadoop-hdfs/HDFSCommands.html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32004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HDFS organizes its data in files and directories.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It provides a command line interface called the FS shell that lets the user interact with data in the HDFS.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The syntax of the commands is similar to bash and </a:t>
            </a:r>
            <a:r>
              <a:rPr lang="en-US" altLang="en-US" sz="2400" b="1" dirty="0" err="1"/>
              <a:t>csh</a:t>
            </a:r>
            <a:r>
              <a:rPr lang="en-US" altLang="en-US" sz="24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Example: to create a directory  /</a:t>
            </a:r>
            <a:r>
              <a:rPr lang="en-US" altLang="en-US" sz="2400" b="1" dirty="0" err="1"/>
              <a:t>foodir</a:t>
            </a:r>
            <a:endParaRPr lang="en-US" alt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/bin/</a:t>
            </a:r>
            <a:r>
              <a:rPr lang="en-US" altLang="en-US" sz="2400" b="1" dirty="0" err="1"/>
              <a:t>hadoop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dfs</a:t>
            </a:r>
            <a:r>
              <a:rPr lang="en-US" altLang="en-US" sz="2400" b="1" dirty="0"/>
              <a:t> –</a:t>
            </a:r>
            <a:r>
              <a:rPr lang="en-US" altLang="en-US" sz="2400" b="1" dirty="0" err="1"/>
              <a:t>mkdir</a:t>
            </a:r>
            <a:r>
              <a:rPr lang="en-US" altLang="en-US" sz="2400" b="1" dirty="0"/>
              <a:t> /</a:t>
            </a:r>
            <a:r>
              <a:rPr lang="en-US" altLang="en-US" sz="2400" b="1" dirty="0" err="1"/>
              <a:t>foodir</a:t>
            </a:r>
            <a:endParaRPr lang="en-US" alt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b="1" dirty="0"/>
              <a:t>Browser interface is also available to view the namespace.</a:t>
            </a:r>
          </a:p>
        </p:txBody>
      </p:sp>
    </p:spTree>
    <p:extLst>
      <p:ext uri="{BB962C8B-B14F-4D97-AF65-F5344CB8AC3E}">
        <p14:creationId xmlns:p14="http://schemas.microsoft.com/office/powerpoint/2010/main" val="1726258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Map Reduce Patent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Google granted US Patent 7,650,331, January 2010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dirty="0"/>
              <a:t>System and method for efficient large-scale data processing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large-scale data processing system and method includes one or more application-independent map modules configured to read input data and to apply at least one </a:t>
            </a:r>
            <a:r>
              <a:rPr lang="en-US" b="1" dirty="0">
                <a:solidFill>
                  <a:srgbClr val="FFC000"/>
                </a:solidFill>
              </a:rPr>
              <a:t>application-specific map operation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to the input data to produce intermediate data values, wherein the map operation is automatically parallelized across multiple processors in the parallel processing environment. A plurality of intermediate data structures are used to store the intermediate data values. One or more </a:t>
            </a:r>
            <a:r>
              <a:rPr lang="en-US" sz="2400" dirty="0"/>
              <a:t>application-independent</a:t>
            </a:r>
            <a:r>
              <a:rPr lang="en-US" dirty="0"/>
              <a:t> reduce modules are configured to retrieve the intermediate data values and to apply at least one </a:t>
            </a:r>
            <a:r>
              <a:rPr lang="en-US" b="1" dirty="0">
                <a:solidFill>
                  <a:srgbClr val="FFC000"/>
                </a:solidFill>
              </a:rPr>
              <a:t>application-specific reduce operation </a:t>
            </a:r>
            <a:r>
              <a:rPr lang="en-US" dirty="0"/>
              <a:t>to the intermediate data values to provide output data. 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AE3B5A-B6FA-46A9-AC27-A35DF5F317C9}" type="datetime3">
              <a:rPr lang="en-US" alt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 January 2019</a:t>
            </a:fld>
            <a:endParaRPr lang="en-US" altLang="en-US">
              <a:latin typeface="Arial" charset="0"/>
            </a:endParaRPr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charset="0"/>
              </a:rPr>
              <a:t>Metadata Open Forum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82F220-C949-46F2-9CA8-C7D8615A07D9}" type="slidenum">
              <a:rPr lang="en-US" altLang="en-US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72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6934200" cy="609600"/>
          </a:xfrm>
        </p:spPr>
        <p:txBody>
          <a:bodyPr/>
          <a:lstStyle/>
          <a:p>
            <a:pPr eaLnBrk="1" hangingPunct="1"/>
            <a:r>
              <a:rPr lang="en-US" altLang="zh-CN" sz="2400"/>
              <a:t>Design Algorithms using MapReduce</a:t>
            </a:r>
            <a:endParaRPr lang="en-US" altLang="zh-CN" sz="2800"/>
          </a:p>
        </p:txBody>
      </p:sp>
      <p:sp>
        <p:nvSpPr>
          <p:cNvPr id="8601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6728523B-1987-46F1-A360-E350228C1E13}" type="slidenum">
              <a:rPr lang="en-US" altLang="zh-CN" sz="1000" b="0"/>
              <a:pPr eaLnBrk="1" hangingPunct="1"/>
              <a:t>35</a:t>
            </a:fld>
            <a:endParaRPr lang="en-US" altLang="zh-CN" sz="1000" b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914400"/>
            <a:ext cx="7391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01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573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600" dirty="0"/>
              <a:t>Design Constraints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No communication or synchronization between mappers or reducers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No global state or data store</a:t>
            </a:r>
          </a:p>
          <a:p>
            <a:pPr lvl="2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May relax this constraints using Apache Zookeeper, a global store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Data are only shuffled by reduce key, i.e., Key in the reduce step.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endParaRPr lang="en-AU" altLang="zh-CN" sz="1600" dirty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600" dirty="0"/>
              <a:t>Design for Efficiency and Scalability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Minimize the amount of data shuffled from mappers to reducers; networking IO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Balance workloads on each machine; MR job finishes when the slowest finishes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Minimize the number of </a:t>
            </a:r>
            <a:r>
              <a:rPr lang="en-AU" altLang="zh-CN" sz="1400" dirty="0" err="1"/>
              <a:t>MapReduce</a:t>
            </a:r>
            <a:r>
              <a:rPr lang="en-AU" altLang="zh-CN" sz="1400" dirty="0"/>
              <a:t> jobs; input and output networking IO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Avoid limiting the number of mappers or reducers; horizontal scalability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lang="en-AU" altLang="zh-CN" sz="1400" dirty="0"/>
              <a:t>Avoid assuming data to be accommodated in main memory; horizontal scalability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endParaRPr lang="en-AU" altLang="zh-CN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04800" y="6248400"/>
            <a:ext cx="716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1000" dirty="0"/>
              <a:t>ww2.cs.mu.oz.au/~</a:t>
            </a:r>
            <a:r>
              <a:rPr lang="en-US" sz="1000" dirty="0" err="1"/>
              <a:t>rui</a:t>
            </a:r>
            <a:r>
              <a:rPr lang="en-US" sz="1000" dirty="0"/>
              <a:t>/subjects/.../STDM_6_</a:t>
            </a:r>
            <a:r>
              <a:rPr lang="en-US" sz="1000" b="1" dirty="0"/>
              <a:t>MapReduce</a:t>
            </a:r>
            <a:r>
              <a:rPr lang="en-US" sz="1000" dirty="0"/>
              <a:t>.</a:t>
            </a:r>
            <a:r>
              <a:rPr lang="en-US" sz="1000" b="1" dirty="0"/>
              <a:t>ppt  </a:t>
            </a:r>
            <a:r>
              <a:rPr lang="en-US" sz="1000" b="1" dirty="0" err="1"/>
              <a:t>Rui</a:t>
            </a:r>
            <a:r>
              <a:rPr lang="en-US" sz="1000" b="1" dirty="0"/>
              <a:t> Zhang – </a:t>
            </a:r>
            <a:r>
              <a:rPr lang="en-US" sz="1000" b="1" dirty="0" err="1"/>
              <a:t>Univ</a:t>
            </a:r>
            <a:r>
              <a:rPr lang="en-US" sz="1000" b="1" dirty="0"/>
              <a:t> of </a:t>
            </a:r>
            <a:r>
              <a:rPr lang="en-US" sz="1000" b="1" dirty="0" err="1"/>
              <a:t>Melborne</a:t>
            </a:r>
            <a:endParaRPr lang="en-US" sz="1000" dirty="0"/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9318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Map/Reduce In a Slide</a:t>
            </a:r>
            <a:br>
              <a:rPr lang="en-US" sz="3200" b="1" dirty="0"/>
            </a:br>
            <a:r>
              <a:rPr lang="en-US" sz="2800" b="1" dirty="0"/>
              <a:t>(In this case Hadoop Map/Reduce)</a:t>
            </a:r>
            <a:br>
              <a:rPr lang="en-US" sz="2800" b="1" dirty="0"/>
            </a:br>
            <a:endParaRPr lang="en-US" sz="18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7543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Init</a:t>
            </a:r>
            <a:endParaRPr 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Hadoop divides the input file stored in HDFS into “splits” (typically the size of an HDFS block) and assigns every split to a different “mapper”, trying to assign every split to the mapper where the split physically resides (Locality).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Mapper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 reads the split of the mapper line by 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 calls the method map() of the mapper for every line passing it as the key value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mapper computes its application logic and emits other key/value pairs.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Shuffle and Sort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Hadoop’s </a:t>
            </a:r>
            <a:r>
              <a:rPr lang="en-US" sz="1400" b="1" dirty="0" err="1"/>
              <a:t>partioner</a:t>
            </a:r>
            <a:r>
              <a:rPr lang="en-US" sz="1400" b="1" dirty="0"/>
              <a:t> divides the emitted output of the mapper (key/value pairs) into partitions, each of which is sent to a different reducer.  All like keys are in the same partition.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 collects all the different partitions received from the mappers, and sorts them by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Reducer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 reads the aggregated partitions line by 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 calls the reduce() method on the reducer for every line of the input (key/value pairs)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reducer computes its application logic and emits other key/value pairs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Locally, Hadoop writes the emitted output pairs to HDFS.</a:t>
            </a:r>
          </a:p>
        </p:txBody>
      </p:sp>
    </p:spTree>
    <p:extLst>
      <p:ext uri="{BB962C8B-B14F-4D97-AF65-F5344CB8AC3E}">
        <p14:creationId xmlns:p14="http://schemas.microsoft.com/office/powerpoint/2010/main" val="4100313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11"/>
            <a:ext cx="8229600" cy="1143000"/>
          </a:xfrm>
        </p:spPr>
        <p:txBody>
          <a:bodyPr/>
          <a:lstStyle/>
          <a:p>
            <a:r>
              <a:rPr lang="en-US" dirty="0"/>
              <a:t>Map Reduce the Big Picture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81988" cy="58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244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MapReduce</a:t>
            </a:r>
            <a:br>
              <a:rPr lang="en-US" dirty="0"/>
            </a:br>
            <a:r>
              <a:rPr lang="en-US" sz="2800" b="1" dirty="0"/>
              <a:t>The “Hello World” of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400"/>
          </a:xfrm>
        </p:spPr>
        <p:txBody>
          <a:bodyPr/>
          <a:lstStyle/>
          <a:p>
            <a:r>
              <a:rPr lang="en-US" dirty="0"/>
              <a:t>Count the number of occurrences of a word in a large amount of input data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164080" y="2971800"/>
            <a:ext cx="4724400" cy="1905000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cat sat on the mat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aardvark sat on the sofa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59280" y="509016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Map&lt;search word, 1&gt;</a:t>
            </a:r>
          </a:p>
          <a:p>
            <a:pPr lvl="1"/>
            <a:r>
              <a:rPr lang="en-US" dirty="0"/>
              <a:t>Reduce&lt;word, total count&gt;</a:t>
            </a:r>
          </a:p>
        </p:txBody>
      </p:sp>
    </p:spTree>
    <p:extLst>
      <p:ext uri="{BB962C8B-B14F-4D97-AF65-F5344CB8AC3E}">
        <p14:creationId xmlns:p14="http://schemas.microsoft.com/office/powerpoint/2010/main" val="39935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11"/>
            <a:ext cx="8229600" cy="1143000"/>
          </a:xfrm>
        </p:spPr>
        <p:txBody>
          <a:bodyPr/>
          <a:lstStyle/>
          <a:p>
            <a:r>
              <a:rPr lang="en-US" dirty="0"/>
              <a:t>Map Reduce the Big Picture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81988" cy="58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90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8697-E761-4567-8E33-594A78A6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Term Paper Topics</a:t>
            </a:r>
            <a:br>
              <a:rPr lang="en-US" sz="3200" b="1" dirty="0"/>
            </a:br>
            <a:r>
              <a:rPr lang="en-US" sz="3200" b="1" dirty="0"/>
              <a:t>Spring 2018 - 2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A2480-536E-42EE-9993-15686651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CE7A3-4AF7-41EC-B5E9-42387285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CCD616-6A41-4A5E-A786-F8C59889E85D}"/>
              </a:ext>
            </a:extLst>
          </p:cNvPr>
          <p:cNvSpPr/>
          <p:nvPr/>
        </p:nvSpPr>
        <p:spPr>
          <a:xfrm>
            <a:off x="762000" y="1295400"/>
            <a:ext cx="7315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A Survey of Music Recommender Systems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Heart Failure Prediction based on Multi-Layer Perceptron Classifier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Data Mining Technology and Its Application in E-commerce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 BIG DATA IN 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Big Data In Baseball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Time series analysis using the hybrid of artificial neural network and Autoregressive integrated moving average (ARIMA)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HEDGE FUNDS AND BIG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BIG DATA IN FOOD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Big Data and Machine Learning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Big Data in Deep Learning: How Big data is empowering AI and Machine Learning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Data Migration from Relational Database to NoSQL Database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Impact of Big Data on Video Games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Accelerating Data Management Systems with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Big Data in NBA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A Survey of Big Data in Sports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DATA VISUALIZATION IN THE WORLD OF BIG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An Overview of Current RNA Sequencing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Big Data Application: Medical Care Science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A Survey on Web Usage Mining </a:t>
            </a:r>
          </a:p>
        </p:txBody>
      </p:sp>
    </p:spTree>
    <p:extLst>
      <p:ext uri="{BB962C8B-B14F-4D97-AF65-F5344CB8AC3E}">
        <p14:creationId xmlns:p14="http://schemas.microsoft.com/office/powerpoint/2010/main" val="2374512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0124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1:  What is the input to the mappers: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1211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1:  What is the input to the mappers: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Key = row/column index; or if stored by rows, row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Value = value of that position in the matrix.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simplicity, let’s assume entire rows on each local machine.</a:t>
            </a:r>
          </a:p>
        </p:txBody>
      </p:sp>
    </p:spTree>
    <p:extLst>
      <p:ext uri="{BB962C8B-B14F-4D97-AF65-F5344CB8AC3E}">
        <p14:creationId xmlns:p14="http://schemas.microsoft.com/office/powerpoint/2010/main" val="1933126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2:  What key/value pairs should the mappers output?</a:t>
            </a:r>
          </a:p>
        </p:txBody>
      </p:sp>
    </p:spTree>
    <p:extLst>
      <p:ext uri="{BB962C8B-B14F-4D97-AF65-F5344CB8AC3E}">
        <p14:creationId xmlns:p14="http://schemas.microsoft.com/office/powerpoint/2010/main" val="1550967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2:  What key/value pairs should the mappers output, 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Map(1, [1 5 2 7]) =&gt; &lt;1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:(1,1)&gt; &lt;2:(1,5)&gt; &lt;3:(1,2)&gt; &lt;4:(1,7)&gt;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Map(2, [5 7 2 8]) =&gt; &lt;1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:(2,5)&gt; &lt;2:(2,7)&gt; &lt;3:(2,2)&gt; &lt;4:(2,8)&gt;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Map(3, [2 1 7 5]) =&gt; &lt;1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:(3,2)&gt; &lt;2:(3,1)&gt; &lt;3:(3,7)&gt; &lt;4:(3,5)&gt;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00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3:  What are the partitions after Sort and Shuffle?</a:t>
            </a:r>
          </a:p>
        </p:txBody>
      </p:sp>
    </p:spTree>
    <p:extLst>
      <p:ext uri="{BB962C8B-B14F-4D97-AF65-F5344CB8AC3E}">
        <p14:creationId xmlns:p14="http://schemas.microsoft.com/office/powerpoint/2010/main" val="3791413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3: What are the partitions after Sort and Shuffle?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{1: &lt;1,1&gt;, &lt;2,5&gt;, &lt;3,2&gt;}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{2: &lt;1,5&gt;, &lt;2,7&gt;, &lt;3,1&gt;}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{3: &lt;1,2&gt;, &lt;2,2&gt;, &lt;3,7&gt;}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{4: &lt;1,7&gt;, &lt;2,8&gt;, &lt;3,5&gt;}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47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4:  What does the reducer do?</a:t>
            </a:r>
          </a:p>
        </p:txBody>
      </p:sp>
    </p:spTree>
    <p:extLst>
      <p:ext uri="{BB962C8B-B14F-4D97-AF65-F5344CB8AC3E}">
        <p14:creationId xmlns:p14="http://schemas.microsoft.com/office/powerpoint/2010/main" val="1519014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Another Simple Map/Reduce Example</a:t>
            </a:r>
            <a:br>
              <a:rPr lang="en-US" sz="2800" b="1" dirty="0"/>
            </a:br>
            <a:r>
              <a:rPr lang="en-US" sz="2800" b="1" dirty="0"/>
              <a:t>Matrix Transpose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746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Problem:  Given a matrix A, find its Transpose A</a:t>
            </a:r>
            <a:r>
              <a:rPr lang="en-US" b="1" baseline="30000" dirty="0"/>
              <a:t>T</a:t>
            </a:r>
            <a:r>
              <a:rPr lang="en-US" b="1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 example, given the matrix A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5 7 2 8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2 1 7 5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Write a map/reduce algorithm to calculate the Transpose A</a:t>
            </a:r>
            <a:r>
              <a:rPr lang="en-US" b="1" baseline="30000" dirty="0"/>
              <a:t>T</a:t>
            </a:r>
            <a:r>
              <a:rPr lang="en-US" b="1" dirty="0"/>
              <a:t>  =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1 5 2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5 7 1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2 2 7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7 8 5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 4: What does the reducer do?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{1: &lt;1,1&gt;, &lt;2,5&gt;, &lt;3,2&gt;} =&gt; {1: (1,5,2)}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{2: &lt;1,5&gt;, &lt;2,7&gt;, &lt;3,1&gt;} =&gt; {2: (5,7,1)}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{3: &lt;1,2&gt;, &lt;2,2&gt;, &lt;3,7&gt;} =&gt; {3: (2,2,7)}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{4: &lt;1,7&gt;, &lt;2,8&gt;, &lt;3,5&gt;} =&gt; {4: (7,8,5)}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68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Map/Reduce Example</a:t>
            </a:r>
            <a:br>
              <a:rPr lang="en-US" sz="3200" b="1" dirty="0"/>
            </a:br>
            <a:r>
              <a:rPr lang="en-US" sz="2800" b="1" dirty="0" err="1"/>
              <a:t>TopN</a:t>
            </a:r>
            <a:br>
              <a:rPr lang="en-US" sz="2800" b="1" dirty="0"/>
            </a:br>
            <a:r>
              <a:rPr lang="en-US" sz="1800" b="1" dirty="0"/>
              <a:t>Following several slides adapted, or copied,  from: </a:t>
            </a:r>
            <a:r>
              <a:rPr lang="en-US" sz="1800" b="1" dirty="0">
                <a:hlinkClick r:id="rId2"/>
              </a:rPr>
              <a:t>http://www.slideshare.net/andreaiacono/mapreduce-34478449</a:t>
            </a:r>
            <a:r>
              <a:rPr lang="en-US" sz="1800" b="1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6834" y="21336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problem is to list the “Top N” words in a large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 question:  How would you do this without distribution?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gives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 question:  Can it be done using map/reduce, and if so what would the mappers and reducers look like?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First, the input to the mappers must be key/value pairs.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Second, the mappers must output key/value pairs to Shuffle and Sort.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Third, the reducers must input key/value pair partitions and provide output for reporting.</a:t>
            </a:r>
          </a:p>
        </p:txBody>
      </p:sp>
    </p:spTree>
    <p:extLst>
      <p:ext uri="{BB962C8B-B14F-4D97-AF65-F5344CB8AC3E}">
        <p14:creationId xmlns:p14="http://schemas.microsoft.com/office/powerpoint/2010/main" val="142693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Cloud and Distributed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of cloud based storage and computational resources has become pervasive</a:t>
            </a:r>
          </a:p>
          <a:p>
            <a:pPr lvl="1"/>
            <a:r>
              <a:rPr lang="en-US" sz="2400" dirty="0"/>
              <a:t>For processing of big datasets </a:t>
            </a:r>
          </a:p>
          <a:p>
            <a:r>
              <a:rPr lang="en-US" sz="2400" dirty="0"/>
              <a:t>Cloud characteristics</a:t>
            </a:r>
          </a:p>
          <a:p>
            <a:pPr lvl="1"/>
            <a:r>
              <a:rPr lang="en-US" sz="2400" dirty="0"/>
              <a:t>Provide a scalable standard environment</a:t>
            </a:r>
          </a:p>
          <a:p>
            <a:pPr lvl="1"/>
            <a:r>
              <a:rPr lang="en-US" sz="2400" dirty="0"/>
              <a:t>On-demand computing</a:t>
            </a:r>
          </a:p>
          <a:p>
            <a:pPr lvl="1"/>
            <a:r>
              <a:rPr lang="en-US" sz="2400" dirty="0"/>
              <a:t>Pay as you need</a:t>
            </a:r>
          </a:p>
          <a:p>
            <a:pPr lvl="1"/>
            <a:r>
              <a:rPr lang="en-US" sz="2400" dirty="0"/>
              <a:t>Dynamically scalable</a:t>
            </a:r>
          </a:p>
          <a:p>
            <a:pPr lvl="1"/>
            <a:r>
              <a:rPr lang="en-US" sz="2400" dirty="0"/>
              <a:t>Cheaper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E5B9D-6307-4179-8ED7-B70C1AFB167D}"/>
              </a:ext>
            </a:extLst>
          </p:cNvPr>
          <p:cNvSpPr txBox="1"/>
          <p:nvPr/>
        </p:nvSpPr>
        <p:spPr>
          <a:xfrm>
            <a:off x="304800" y="59436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3316499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Map/Reduce Example</a:t>
            </a:r>
            <a:br>
              <a:rPr lang="en-US" sz="3200" b="1" dirty="0"/>
            </a:br>
            <a:r>
              <a:rPr lang="en-US" sz="2800" b="1" dirty="0" err="1"/>
              <a:t>TopN</a:t>
            </a:r>
            <a:r>
              <a:rPr lang="en-US" sz="2800" b="1" dirty="0"/>
              <a:t> </a:t>
            </a:r>
            <a:endParaRPr lang="en-US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problem is to list the “Top N” words in a large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 question:  How would you do this without distribution?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gives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 question:  Can it be done using map/reduce, and if so what would the mappers and reducers look like?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First, the input to the mappers must be key/value pairs.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&lt;file offset or line number, text line&gt;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Second, the mappers must output key/value pairs to Shuffle and Sort.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Third, the reducers must input key/value pair partitions and provide output for reporting.</a:t>
            </a:r>
          </a:p>
        </p:txBody>
      </p:sp>
    </p:spTree>
    <p:extLst>
      <p:ext uri="{BB962C8B-B14F-4D97-AF65-F5344CB8AC3E}">
        <p14:creationId xmlns:p14="http://schemas.microsoft.com/office/powerpoint/2010/main" val="2672958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Map/Reduce Example</a:t>
            </a:r>
            <a:br>
              <a:rPr lang="en-US" sz="3200" b="1" dirty="0"/>
            </a:br>
            <a:r>
              <a:rPr lang="en-US" sz="2800" b="1" dirty="0" err="1"/>
              <a:t>TopN</a:t>
            </a:r>
            <a:r>
              <a:rPr lang="en-US" sz="2800" b="1" dirty="0"/>
              <a:t> </a:t>
            </a:r>
            <a:endParaRPr lang="en-US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problem is to list the “Top N” words in a large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 question:  How would you do this without distribution?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gives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 question:  Can it be done using map/reduce, and if so what would the mappers and reducers look like?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First, the input to the mappers must be key/value pairs.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Second, the mappers must output key/value pairs to Shuffle and Sort.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&lt;word, 1&gt;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Third, the reducers must input key/value pair partitions and provide output for reporting.</a:t>
            </a:r>
          </a:p>
        </p:txBody>
      </p:sp>
    </p:spTree>
    <p:extLst>
      <p:ext uri="{BB962C8B-B14F-4D97-AF65-F5344CB8AC3E}">
        <p14:creationId xmlns:p14="http://schemas.microsoft.com/office/powerpoint/2010/main" val="2672958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pReduce by examples &#10;public static class TopNMapper extends Mapper&lt;Object, Text, Text, IntWritable&gt; { &#10;private final sta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42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Map/Reduce Example</a:t>
            </a:r>
            <a:br>
              <a:rPr lang="en-US" sz="3200" b="1" dirty="0"/>
            </a:br>
            <a:r>
              <a:rPr lang="en-US" sz="2800" b="1" dirty="0" err="1"/>
              <a:t>TopN</a:t>
            </a:r>
            <a:r>
              <a:rPr lang="en-US" sz="2800" b="1" dirty="0"/>
              <a:t> </a:t>
            </a:r>
            <a:endParaRPr lang="en-US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problem is to list the “Top N” words in a large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 question:  How would you do this without distribution?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gives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 question:  Can it be done using map/reduce, and if so what would the mappers and reducers look like?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First, the input to the mappers must be key/value pairs.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Second, the mappers must output key/value pairs to Shuffle and Sort.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Third, the reducers must input key/value pair partitions and provide output for reporting.</a:t>
            </a:r>
          </a:p>
        </p:txBody>
      </p:sp>
    </p:spTree>
    <p:extLst>
      <p:ext uri="{BB962C8B-B14F-4D97-AF65-F5344CB8AC3E}">
        <p14:creationId xmlns:p14="http://schemas.microsoft.com/office/powerpoint/2010/main" val="267295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pReduce by examples &#10;public static class TopNReducer extends Reducer&lt;Text, IntWritable, Text, IntWritable&gt; { &#10;private Ma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80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Map/Reduce Example</a:t>
            </a:r>
            <a:br>
              <a:rPr lang="en-US" sz="3200" b="1" dirty="0"/>
            </a:br>
            <a:r>
              <a:rPr lang="en-US" sz="2800" b="1" dirty="0" err="1"/>
              <a:t>TopN</a:t>
            </a:r>
            <a:r>
              <a:rPr lang="en-US" sz="2800" b="1" dirty="0"/>
              <a:t> </a:t>
            </a:r>
            <a:endParaRPr lang="en-US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7543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problem is to list the “Top N” words in a large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 question:  How would you do this without distribution?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Class gives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 question:  Can it be done using map/reduce, and if so what would the mappers and reducers look like?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First, the input to the mappers must be key/value pairs.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Second, the mappers must output key/value pairs to Shuffle and Sort.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Sometimes network use can be much more efficient using “combiner” logic.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Third, the reducers must input key/value pair partitions and provide output for reporting.</a:t>
            </a:r>
          </a:p>
        </p:txBody>
      </p:sp>
    </p:spTree>
    <p:extLst>
      <p:ext uri="{BB962C8B-B14F-4D97-AF65-F5344CB8AC3E}">
        <p14:creationId xmlns:p14="http://schemas.microsoft.com/office/powerpoint/2010/main" val="3057611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MapReduce by examples &#10;TopN &#10;Hadoop output &#10;Without combiner &#10;Map input records=4239 &#10;Map output records=37817 &#10;Map output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7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pReduce by examples &#10;K-means &#10;We want to aggregate 2D points in clusters using &#10;K-means algorithm &#10;Input Data: &#10;A random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49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pReduce by examples &#10;K-means mapper &#10;@Override &#10;protected void setup(Context context) throws IOException, InterruptedEx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92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35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pReduce by examples &#10;K-means reducer &#10;public class KMeansReducer extends Reducer&lt;IntWritable, Text, Text, IntWritable&gt; {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906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4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Processing and Machine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 processing (third trend)</a:t>
            </a:r>
          </a:p>
          <a:p>
            <a:pPr lvl="1"/>
            <a:r>
              <a:rPr lang="en-US" sz="1800" dirty="0"/>
              <a:t>Traditional ETL (extract, transform, load) </a:t>
            </a:r>
          </a:p>
          <a:p>
            <a:pPr lvl="1"/>
            <a:r>
              <a:rPr lang="en-US" sz="1800" dirty="0"/>
              <a:t>Data Stores (</a:t>
            </a:r>
            <a:r>
              <a:rPr lang="en-US" sz="1800" dirty="0" err="1"/>
              <a:t>HBase</a:t>
            </a:r>
            <a:r>
              <a:rPr lang="en-US" sz="1800" dirty="0"/>
              <a:t>, ……..)</a:t>
            </a:r>
          </a:p>
          <a:p>
            <a:pPr lvl="1"/>
            <a:r>
              <a:rPr lang="en-US" sz="1800" dirty="0"/>
              <a:t>Tools for processing of streaming, </a:t>
            </a:r>
          </a:p>
          <a:p>
            <a:pPr marL="457200" lvl="1" indent="0">
              <a:buNone/>
            </a:pPr>
            <a:r>
              <a:rPr lang="en-US" sz="1800" dirty="0"/>
              <a:t>     multimedia &amp; batch data</a:t>
            </a:r>
          </a:p>
          <a:p>
            <a:r>
              <a:rPr lang="en-US" sz="1800" dirty="0"/>
              <a:t>Machine Learning (fourth trend)</a:t>
            </a:r>
          </a:p>
          <a:p>
            <a:pPr lvl="1"/>
            <a:r>
              <a:rPr lang="en-US" sz="1800" dirty="0"/>
              <a:t>Classification</a:t>
            </a:r>
          </a:p>
          <a:p>
            <a:pPr lvl="1"/>
            <a:r>
              <a:rPr lang="en-US" sz="1800" dirty="0"/>
              <a:t>Regression</a:t>
            </a:r>
          </a:p>
          <a:p>
            <a:pPr lvl="1"/>
            <a:r>
              <a:rPr lang="en-US" sz="1800" dirty="0"/>
              <a:t>Clustering</a:t>
            </a:r>
          </a:p>
          <a:p>
            <a:pPr lvl="1"/>
            <a:r>
              <a:rPr lang="en-US" sz="1800" dirty="0"/>
              <a:t>Collaborative filtering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lternate Process 3"/>
          <p:cNvSpPr/>
          <p:nvPr/>
        </p:nvSpPr>
        <p:spPr>
          <a:xfrm>
            <a:off x="4147919" y="4017850"/>
            <a:ext cx="3004559" cy="910583"/>
          </a:xfrm>
          <a:prstGeom prst="flowChartAlternateProcess">
            <a:avLst/>
          </a:prstGeom>
          <a:solidFill>
            <a:srgbClr val="FF6600">
              <a:alpha val="45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Big Datasets</a:t>
            </a:r>
          </a:p>
        </p:txBody>
      </p:sp>
      <p:sp>
        <p:nvSpPr>
          <p:cNvPr id="5" name="Alternate Process 4"/>
          <p:cNvSpPr/>
          <p:nvPr/>
        </p:nvSpPr>
        <p:spPr>
          <a:xfrm>
            <a:off x="5730762" y="4017850"/>
            <a:ext cx="2863138" cy="910583"/>
          </a:xfrm>
          <a:prstGeom prst="flowChartAlternateProcess">
            <a:avLst/>
          </a:prstGeom>
          <a:solidFill>
            <a:schemeClr val="accent3">
              <a:lumMod val="50000"/>
              <a:alpha val="5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   Machine     </a:t>
            </a:r>
          </a:p>
          <a:p>
            <a:pPr algn="r"/>
            <a:r>
              <a:rPr lang="en-US" dirty="0"/>
              <a:t>Learning    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5730762" y="4017851"/>
            <a:ext cx="1421716" cy="2469254"/>
          </a:xfrm>
          <a:prstGeom prst="flowChartAlternateProcess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Distributed Computing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5730762" y="2205490"/>
            <a:ext cx="1421716" cy="272294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  <a:alpha val="4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Data Processing ETL (extract, transform, load)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E6EFE-0F5A-4D1B-B42B-6322EA461112}"/>
              </a:ext>
            </a:extLst>
          </p:cNvPr>
          <p:cNvSpPr txBox="1"/>
          <p:nvPr/>
        </p:nvSpPr>
        <p:spPr>
          <a:xfrm>
            <a:off x="304800" y="59436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4204970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pReduce by examples &#10;K-means driver - 1 &#10;public static void main(String[] args) throws Exception { &#10;Configuration config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664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apReduce by examples &#10;private static boolean launchJob(Configuration config) { &#10;Job job = Job.getInstance(config); &#10;job.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953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hanks! &#10;The code is available on: &#10;https://github.com/andreaiacono/MapReduce &#10;Take a look at my blog: &#10;https://andreaiac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31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Map Reduce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A, B, C, and D be sequences of numbers, Calculate:.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nary>
                  </m:oMath>
                </a14:m>
                <a:r>
                  <a:rPr lang="en-US" baseline="-25000" dirty="0"/>
                  <a:t> I</a:t>
                </a:r>
                <a:r>
                  <a:rPr lang="en-US" baseline="30000" dirty="0"/>
                  <a:t> 2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nary>
                  </m:oMath>
                </a14:m>
                <a:r>
                  <a:rPr lang="en-US" baseline="-25000" dirty="0"/>
                  <a:t> I</a:t>
                </a:r>
                <a:r>
                  <a:rPr lang="en-US" baseline="30000" dirty="0"/>
                  <a:t>  </a:t>
                </a:r>
                <a:r>
                  <a:rPr lang="en-US" dirty="0"/>
                  <a:t> )(b </a:t>
                </a:r>
                <a:r>
                  <a:rPr lang="en-US" baseline="-25000" dirty="0"/>
                  <a:t>I 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nary>
                  </m:oMath>
                </a14:m>
                <a:r>
                  <a:rPr lang="en-US" baseline="-25000" dirty="0"/>
                  <a:t> I</a:t>
                </a:r>
                <a:r>
                  <a:rPr lang="en-US" baseline="30000" dirty="0"/>
                  <a:t>  </a:t>
                </a:r>
                <a:r>
                  <a:rPr lang="en-US" dirty="0"/>
                  <a:t> )(b </a:t>
                </a:r>
                <a:r>
                  <a:rPr lang="en-US" baseline="-25000" dirty="0"/>
                  <a:t>I </a:t>
                </a:r>
                <a:r>
                  <a:rPr lang="en-US" dirty="0"/>
                  <a:t>+ c)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nary>
                  </m:oMath>
                </a14:m>
                <a:r>
                  <a:rPr lang="en-US" baseline="-25000" dirty="0"/>
                  <a:t> I</a:t>
                </a:r>
                <a:r>
                  <a:rPr lang="en-US" baseline="30000" dirty="0"/>
                  <a:t>  </a:t>
                </a:r>
                <a:r>
                  <a:rPr lang="en-US" dirty="0"/>
                  <a:t> )(b </a:t>
                </a:r>
                <a:r>
                  <a:rPr lang="en-US" baseline="-25000" dirty="0"/>
                  <a:t>I </a:t>
                </a:r>
                <a:r>
                  <a:rPr lang="en-US" dirty="0"/>
                  <a:t>+ c </a:t>
                </a:r>
                <a:r>
                  <a:rPr lang="en-US" baseline="-25000" dirty="0" err="1"/>
                  <a:t>i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nary>
                  </m:oMath>
                </a14:m>
                <a:r>
                  <a:rPr lang="en-US" baseline="-25000" dirty="0"/>
                  <a:t> I</a:t>
                </a:r>
                <a:r>
                  <a:rPr lang="en-US" baseline="30000" dirty="0"/>
                  <a:t>  </a:t>
                </a:r>
                <a:r>
                  <a:rPr lang="en-US" dirty="0"/>
                  <a:t> )(b </a:t>
                </a:r>
                <a:r>
                  <a:rPr lang="en-US" baseline="-25000" dirty="0"/>
                  <a:t>I </a:t>
                </a:r>
                <a:r>
                  <a:rPr lang="en-US" dirty="0"/>
                  <a:t>+ c </a:t>
                </a:r>
                <a:r>
                  <a:rPr lang="en-US" baseline="-25000" dirty="0" err="1"/>
                  <a:t>i</a:t>
                </a:r>
                <a:r>
                  <a:rPr lang="en-US" dirty="0"/>
                  <a:t>)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baseline="-25000" dirty="0"/>
                  <a:t> j   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1" baseline="-25000" dirty="0"/>
                  <a:t> </a:t>
                </a:r>
                <a:r>
                  <a:rPr lang="en-US" b="1" dirty="0"/>
                  <a:t> Simple Regression </a:t>
                </a:r>
              </a:p>
              <a:p>
                <a:pPr lvl="1"/>
                <a:r>
                  <a:rPr lang="en-US" b="1" baseline="-25000" dirty="0"/>
                  <a:t> </a:t>
                </a:r>
                <a:r>
                  <a:rPr lang="en-US" b="1" dirty="0"/>
                  <a:t> Eigenvalues</a:t>
                </a:r>
                <a:endParaRPr lang="en-US" b="1" baseline="-25000" dirty="0"/>
              </a:p>
              <a:p>
                <a:r>
                  <a:rPr lang="en-US" baseline="-25000" dirty="0"/>
                  <a:t>  </a:t>
                </a:r>
                <a:r>
                  <a:rPr lang="en-US" dirty="0"/>
                  <a:t> </a:t>
                </a:r>
                <a:r>
                  <a:rPr lang="en-US" dirty="0" err="1"/>
                  <a:t>Grep</a:t>
                </a:r>
                <a:r>
                  <a:rPr lang="en-US" dirty="0"/>
                  <a:t>, Bigrams</a:t>
                </a:r>
              </a:p>
              <a:p>
                <a:r>
                  <a:rPr lang="en-US" dirty="0"/>
                  <a:t> Sampling</a:t>
                </a:r>
                <a:endParaRPr lang="en-US" baseline="-25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07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Example: Linear Regression using Least Squares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981200"/>
            <a:ext cx="12938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438400"/>
            <a:ext cx="39036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295400" y="1981201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Model: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295400" y="2362201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Goal: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1295400" y="2971802"/>
            <a:ext cx="7162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Solution: Given m examples: (x1, y1), (x2, y2), …, (xm, ym) We write a matrix X with x1, …, xm as rows, and row vector Y=(y1, y2, …ym).  Then the solution is</a:t>
            </a:r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" t="9274"/>
          <a:stretch>
            <a:fillRect/>
          </a:stretch>
        </p:blipFill>
        <p:spPr bwMode="auto">
          <a:xfrm>
            <a:off x="2590800" y="4114800"/>
            <a:ext cx="26860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1371600" y="4724402"/>
            <a:ext cx="7162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Parallel computation: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/>
              <a:t>   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/>
              <a:t>  </a:t>
            </a:r>
          </a:p>
        </p:txBody>
      </p:sp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5181602"/>
            <a:ext cx="1519238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" t="17940"/>
          <a:stretch>
            <a:fillRect/>
          </a:stretch>
        </p:blipFill>
        <p:spPr bwMode="auto">
          <a:xfrm>
            <a:off x="3643313" y="5256213"/>
            <a:ext cx="2343150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/>
          <a:stretch>
            <a:fillRect/>
          </a:stretch>
        </p:blipFill>
        <p:spPr bwMode="auto">
          <a:xfrm>
            <a:off x="1752600" y="5668965"/>
            <a:ext cx="13843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4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638800"/>
            <a:ext cx="2103438" cy="3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6400800" y="5029202"/>
            <a:ext cx="2286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Cut to m/num_processor pieces</a:t>
            </a:r>
          </a:p>
        </p:txBody>
      </p:sp>
      <p:sp>
        <p:nvSpPr>
          <p:cNvPr id="20496" name="Line 16"/>
          <p:cNvSpPr>
            <a:spLocks noChangeShapeType="1"/>
          </p:cNvSpPr>
          <p:nvPr/>
        </p:nvSpPr>
        <p:spPr bwMode="auto">
          <a:xfrm flipH="1">
            <a:off x="5943600" y="5486400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15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Very popular example to explain how Map-Reduce works</a:t>
            </a:r>
          </a:p>
          <a:p>
            <a:r>
              <a:rPr lang="en-US" altLang="en-US"/>
              <a:t>Demo program comes with Nutch (where Hadoop originated)</a:t>
            </a:r>
          </a:p>
        </p:txBody>
      </p:sp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C5F2A0-9148-475E-B8E3-262A4160CBED}" type="slidenum">
              <a:rPr lang="en-US" altLang="en-US" smtClean="0">
                <a:latin typeface="Times New Roman" pitchFamily="18" charset="0"/>
              </a:rPr>
              <a:pPr/>
              <a:t>65</a:t>
            </a:fld>
            <a:endParaRPr lang="en-US" altLang="en-US">
              <a:latin typeface="Times New Roman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790576" y="203200"/>
            <a:ext cx="76073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5000"/>
              </a:lnSpc>
              <a:defRPr/>
            </a:pPr>
            <a:r>
              <a:rPr lang="en-US" sz="4300" b="1" kern="0">
                <a:solidFill>
                  <a:schemeClr val="accent3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Distributed Grep</a:t>
            </a:r>
            <a:endParaRPr lang="en-US" sz="4300" b="1" kern="0" dirty="0">
              <a:solidFill>
                <a:schemeClr val="accent3">
                  <a:lumMod val="60000"/>
                  <a:lumOff val="40000"/>
                </a:scheme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8987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71563" y="915990"/>
            <a:ext cx="8072437" cy="5692775"/>
          </a:xfrm>
        </p:spPr>
        <p:txBody>
          <a:bodyPr lIns="0" tIns="0" rIns="0" bIns="0"/>
          <a:lstStyle/>
          <a:p>
            <a:pPr marL="0" indent="0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/>
              <a:t>For Unix guru: </a:t>
            </a:r>
            <a:br>
              <a:rPr lang="en-US" sz="2400" dirty="0"/>
            </a:br>
            <a:r>
              <a:rPr lang="en-US" sz="2400" dirty="0"/>
              <a:t>    </a:t>
            </a:r>
            <a:r>
              <a:rPr lang="en-US" sz="2400" dirty="0" err="1"/>
              <a:t>grep</a:t>
            </a:r>
            <a:r>
              <a:rPr lang="en-US" sz="2400" dirty="0"/>
              <a:t> -Eh &lt;</a:t>
            </a:r>
            <a:r>
              <a:rPr lang="en-US" sz="2400" dirty="0" err="1"/>
              <a:t>regex</a:t>
            </a:r>
            <a:r>
              <a:rPr lang="en-US" sz="2400" dirty="0"/>
              <a:t>&gt; &lt;</a:t>
            </a:r>
            <a:r>
              <a:rPr lang="en-US" sz="2400" dirty="0" err="1"/>
              <a:t>inDir</a:t>
            </a:r>
            <a:r>
              <a:rPr lang="en-US" sz="2400" dirty="0"/>
              <a:t>&gt;/* | sort | </a:t>
            </a:r>
            <a:r>
              <a:rPr lang="en-US" sz="2400" dirty="0" err="1"/>
              <a:t>uniq</a:t>
            </a:r>
            <a:r>
              <a:rPr lang="en-US" sz="2400" dirty="0"/>
              <a:t> -c | sort -nr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counts lines in all files in &lt;</a:t>
            </a:r>
            <a:r>
              <a:rPr lang="en-US" sz="2400" dirty="0" err="1"/>
              <a:t>inDir</a:t>
            </a:r>
            <a:r>
              <a:rPr lang="en-US" sz="2400" dirty="0"/>
              <a:t>&gt; that match &lt;</a:t>
            </a:r>
            <a:r>
              <a:rPr lang="en-US" sz="2400" dirty="0" err="1"/>
              <a:t>regex</a:t>
            </a:r>
            <a:r>
              <a:rPr lang="en-US" sz="2400" dirty="0"/>
              <a:t>&gt; and displays the counts in descending order</a:t>
            </a: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                            </a:t>
            </a: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                            </a:t>
            </a: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400" dirty="0"/>
              <a:t>- </a:t>
            </a:r>
            <a:r>
              <a:rPr lang="en-US" sz="2400" dirty="0" err="1"/>
              <a:t>grep</a:t>
            </a:r>
            <a:r>
              <a:rPr lang="en-US" sz="2400" dirty="0"/>
              <a:t> -Eh 'A|C' in/* | sort | </a:t>
            </a:r>
            <a:r>
              <a:rPr lang="en-US" sz="2400" dirty="0" err="1"/>
              <a:t>uniq</a:t>
            </a:r>
            <a:r>
              <a:rPr lang="en-US" sz="2400" dirty="0"/>
              <a:t> -c | sort -nr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Analyzing web server access logs to find the top requested pages that match a given pattern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790576" y="203202"/>
            <a:ext cx="7607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5000"/>
              </a:lnSpc>
              <a:defRPr/>
            </a:pPr>
            <a:r>
              <a:rPr lang="en-US" sz="4300" b="1" kern="0" dirty="0">
                <a:ea typeface="+mj-ea"/>
                <a:cs typeface="+mj-cs"/>
              </a:rPr>
              <a:t>Distributed </a:t>
            </a:r>
            <a:r>
              <a:rPr lang="en-US" sz="4300" b="1" kern="0" dirty="0" err="1">
                <a:ea typeface="+mj-ea"/>
                <a:cs typeface="+mj-cs"/>
              </a:rPr>
              <a:t>Grep</a:t>
            </a:r>
            <a:endParaRPr lang="en-US" sz="4300" b="1" kern="0" dirty="0">
              <a:ea typeface="+mj-ea"/>
              <a:cs typeface="+mj-cs"/>
            </a:endParaRPr>
          </a:p>
        </p:txBody>
      </p:sp>
      <p:grpSp>
        <p:nvGrpSpPr>
          <p:cNvPr id="18435" name="Group 14"/>
          <p:cNvGrpSpPr>
            <a:grpSpLocks/>
          </p:cNvGrpSpPr>
          <p:nvPr/>
        </p:nvGrpSpPr>
        <p:grpSpPr bwMode="auto">
          <a:xfrm>
            <a:off x="1366839" y="2706688"/>
            <a:ext cx="5856287" cy="1376362"/>
            <a:chOff x="1052945" y="2733963"/>
            <a:chExt cx="5855854" cy="1376217"/>
          </a:xfrm>
        </p:grpSpPr>
        <p:sp>
          <p:nvSpPr>
            <p:cNvPr id="7" name="Rectangle 6"/>
            <p:cNvSpPr/>
            <p:nvPr/>
          </p:nvSpPr>
          <p:spPr>
            <a:xfrm>
              <a:off x="2022835" y="2862536"/>
              <a:ext cx="507962" cy="1247644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</a:p>
            <a:p>
              <a:pPr algn="ctr">
                <a:defRPr/>
              </a:pPr>
              <a:r>
                <a:rPr lang="en-US" dirty="0"/>
                <a:t>B</a:t>
              </a:r>
            </a:p>
            <a:p>
              <a:pPr algn="ctr">
                <a:defRPr/>
              </a:pPr>
              <a:r>
                <a:rPr lang="en-US" dirty="0"/>
                <a:t>B</a:t>
              </a:r>
            </a:p>
            <a:p>
              <a:pPr algn="ctr"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46738" y="2891108"/>
              <a:ext cx="507962" cy="844461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</a:p>
            <a:p>
              <a:pPr algn="ctr"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4942" y="3218099"/>
              <a:ext cx="655590" cy="84604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3 C</a:t>
              </a:r>
            </a:p>
            <a:p>
              <a:pPr algn="ctr">
                <a:defRPr/>
              </a:pPr>
              <a:r>
                <a:rPr lang="en-US" dirty="0"/>
                <a:t>1 A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4543599" y="3084763"/>
              <a:ext cx="1063546" cy="425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91282" y="2733963"/>
              <a:ext cx="1117517" cy="4619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/>
                <a:t>Result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1765" y="2803806"/>
              <a:ext cx="1117517" cy="4603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/>
                <a:t>File 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2945" y="2799043"/>
              <a:ext cx="1117517" cy="4619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/>
                <a:t>File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173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35050" y="989013"/>
            <a:ext cx="7753350" cy="5332412"/>
          </a:xfrm>
        </p:spPr>
        <p:txBody>
          <a:bodyPr lIns="0" tIns="0" rIns="0" bIns="0"/>
          <a:lstStyle/>
          <a:p>
            <a:pPr marL="0" indent="0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>
                <a:solidFill>
                  <a:srgbClr val="002060"/>
                </a:solidFill>
              </a:rPr>
              <a:t>Map function in this case: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 -   input is (file offset, line)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 -   output is either: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>
                <a:solidFill>
                  <a:srgbClr val="002060"/>
                </a:solidFill>
              </a:rPr>
              <a:t>	1.  an empty list [] (the line does not match)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	2.  a key-value pair [(line, 1)] (if it matches)</a:t>
            </a:r>
            <a:br>
              <a:rPr lang="en-US" sz="2400" dirty="0">
                <a:solidFill>
                  <a:srgbClr val="002060"/>
                </a:solidFill>
              </a:rPr>
            </a:b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Reduce function in this case: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 - input is (line, [1, 1, ...])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 - output is (line, n) where n is the number of 1s in the list.</a:t>
            </a: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790576" y="203202"/>
            <a:ext cx="7607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5000"/>
              </a:lnSpc>
              <a:defRPr/>
            </a:pPr>
            <a:r>
              <a:rPr lang="en-US" sz="4300" b="1" kern="0" dirty="0">
                <a:solidFill>
                  <a:srgbClr val="002060"/>
                </a:solidFill>
                <a:ea typeface="+mj-ea"/>
                <a:cs typeface="+mj-cs"/>
              </a:rPr>
              <a:t>Distributed </a:t>
            </a:r>
            <a:r>
              <a:rPr lang="en-US" sz="4300" b="1" kern="0" dirty="0" err="1">
                <a:solidFill>
                  <a:srgbClr val="002060"/>
                </a:solidFill>
                <a:ea typeface="+mj-ea"/>
                <a:cs typeface="+mj-cs"/>
              </a:rPr>
              <a:t>Grep</a:t>
            </a:r>
            <a:endParaRPr lang="en-US" sz="4300" b="1" kern="0" dirty="0">
              <a:solidFill>
                <a:srgbClr val="00206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943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74764" y="2881313"/>
            <a:ext cx="2503487" cy="2762250"/>
          </a:xfrm>
        </p:spPr>
        <p:txBody>
          <a:bodyPr lIns="0" tIns="0" rIns="0" bIns="0"/>
          <a:lstStyle/>
          <a:p>
            <a:pPr marL="0" indent="0">
              <a:lnSpc>
                <a:spcPct val="95000"/>
              </a:lnSpc>
              <a:spcBef>
                <a:spcPct val="0"/>
              </a:spcBef>
              <a:buFontTx/>
              <a:buNone/>
              <a:defRPr/>
            </a:pPr>
            <a:r>
              <a:rPr lang="en-US" sz="2400" dirty="0">
                <a:solidFill>
                  <a:srgbClr val="002060"/>
                </a:solidFill>
              </a:rPr>
              <a:t>Map tasks: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(0, C) -&gt; [(C, 1)]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(2, B) -&gt; []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(4, B) -&gt; []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(6, C) -&gt; [(C, 1)]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(0, C) -&gt; [(C, 1)]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(2, A) -&gt; [(A, 1)]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790576" y="203202"/>
            <a:ext cx="76073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5000"/>
              </a:lnSpc>
              <a:defRPr/>
            </a:pPr>
            <a:r>
              <a:rPr lang="en-US" sz="4300" b="1" kern="0" dirty="0">
                <a:solidFill>
                  <a:srgbClr val="002060"/>
                </a:solidFill>
                <a:ea typeface="+mj-ea"/>
                <a:cs typeface="+mj-cs"/>
              </a:rPr>
              <a:t>Distributed Grep</a:t>
            </a:r>
          </a:p>
          <a:p>
            <a:pPr algn="ctr">
              <a:lnSpc>
                <a:spcPct val="95000"/>
              </a:lnSpc>
              <a:defRPr/>
            </a:pPr>
            <a:r>
              <a:rPr lang="en-US" sz="3600" b="1" kern="0" dirty="0">
                <a:solidFill>
                  <a:srgbClr val="002060"/>
                </a:solidFill>
                <a:ea typeface="+mj-ea"/>
                <a:cs typeface="+mj-cs"/>
              </a:rPr>
              <a:t>Grep [AC]</a:t>
            </a:r>
          </a:p>
        </p:txBody>
      </p:sp>
      <p:grpSp>
        <p:nvGrpSpPr>
          <p:cNvPr id="20483" name="Group 5"/>
          <p:cNvGrpSpPr>
            <a:grpSpLocks/>
          </p:cNvGrpSpPr>
          <p:nvPr/>
        </p:nvGrpSpPr>
        <p:grpSpPr bwMode="auto">
          <a:xfrm>
            <a:off x="1599072" y="1345355"/>
            <a:ext cx="5854700" cy="1376363"/>
            <a:chOff x="1052945" y="2733963"/>
            <a:chExt cx="5855854" cy="1376217"/>
          </a:xfrm>
        </p:grpSpPr>
        <p:sp>
          <p:nvSpPr>
            <p:cNvPr id="7" name="Rectangle 6"/>
            <p:cNvSpPr/>
            <p:nvPr/>
          </p:nvSpPr>
          <p:spPr>
            <a:xfrm>
              <a:off x="2023099" y="2862537"/>
              <a:ext cx="508100" cy="1247643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</a:p>
            <a:p>
              <a:pPr algn="ctr">
                <a:defRPr/>
              </a:pPr>
              <a:r>
                <a:rPr lang="en-US" dirty="0"/>
                <a:t>B</a:t>
              </a:r>
            </a:p>
            <a:p>
              <a:pPr algn="ctr">
                <a:defRPr/>
              </a:pPr>
              <a:r>
                <a:rPr lang="en-US" dirty="0"/>
                <a:t>B</a:t>
              </a:r>
            </a:p>
            <a:p>
              <a:pPr algn="ctr"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47496" y="2891109"/>
              <a:ext cx="508100" cy="844460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</a:p>
            <a:p>
              <a:pPr algn="ctr"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4692" y="3218100"/>
              <a:ext cx="655767" cy="84604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3 C</a:t>
              </a:r>
            </a:p>
            <a:p>
              <a:pPr algn="ctr">
                <a:defRPr/>
              </a:pPr>
              <a:r>
                <a:rPr lang="en-US" dirty="0"/>
                <a:t>1 A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4544546" y="3084764"/>
              <a:ext cx="1062246" cy="425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0979" y="2733963"/>
              <a:ext cx="1117820" cy="4619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</a:rPr>
                <a:t>Result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2242" y="2803806"/>
              <a:ext cx="1117820" cy="4603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</a:rPr>
                <a:t>File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2945" y="2799044"/>
              <a:ext cx="1117820" cy="4619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rgbClr val="002060"/>
                  </a:solidFill>
                </a:rPr>
                <a:t>File 1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273676" y="2808288"/>
            <a:ext cx="3316288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2060"/>
                </a:solidFill>
              </a:rPr>
              <a:t>Reduce tasks: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(A, [1])       -&gt; (A, 1)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(C, [1, 1, 1]) -&gt; (C, 3)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65526" y="3371852"/>
            <a:ext cx="1681163" cy="360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532189" y="3786189"/>
            <a:ext cx="1724025" cy="642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509963" y="3879852"/>
            <a:ext cx="1763712" cy="885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1"/>
          </p:cNvCxnSpPr>
          <p:nvPr/>
        </p:nvCxnSpPr>
        <p:spPr>
          <a:xfrm flipV="1">
            <a:off x="3509963" y="3408363"/>
            <a:ext cx="1763712" cy="1708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67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Jimmy </a:t>
            </a:r>
            <a:r>
              <a:rPr lang="en-US" sz="2400" dirty="0" err="1"/>
              <a:t>Zheng</a:t>
            </a:r>
            <a:endParaRPr lang="en-US" sz="2400" dirty="0"/>
          </a:p>
          <a:p>
            <a:r>
              <a:rPr lang="en-US" sz="2400"/>
              <a:t>2014-01-23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07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Hadoop</a:t>
            </a:r>
            <a:r>
              <a:rPr lang="en-US" sz="3600" dirty="0"/>
              <a:t>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Enable Scalability </a:t>
            </a:r>
          </a:p>
          <a:p>
            <a:pPr lvl="1"/>
            <a:r>
              <a:rPr lang="en-US" sz="2400" dirty="0"/>
              <a:t>on commodity hardware</a:t>
            </a:r>
          </a:p>
          <a:p>
            <a:r>
              <a:rPr lang="en-US" sz="2400" dirty="0"/>
              <a:t>Handle Fault Tolerance</a:t>
            </a:r>
          </a:p>
          <a:p>
            <a:r>
              <a:rPr lang="en-US" sz="2400" dirty="0"/>
              <a:t>Can Handle a Variety of Data type</a:t>
            </a:r>
          </a:p>
          <a:p>
            <a:pPr lvl="1"/>
            <a:r>
              <a:rPr lang="en-US" sz="2400" dirty="0"/>
              <a:t>Text, Graph, Streaming Data, Images,…</a:t>
            </a:r>
          </a:p>
          <a:p>
            <a:r>
              <a:rPr lang="en-US" sz="2400" dirty="0"/>
              <a:t>Shared Environment</a:t>
            </a:r>
          </a:p>
          <a:p>
            <a:r>
              <a:rPr lang="en-US" sz="2400" dirty="0"/>
              <a:t>Provides Value</a:t>
            </a:r>
          </a:p>
          <a:p>
            <a:pPr lvl="1"/>
            <a:r>
              <a:rPr lang="en-US" sz="2400" dirty="0"/>
              <a:t>Cost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2B752-79CF-4D1B-8A3F-B066E7CCFC53}"/>
              </a:ext>
            </a:extLst>
          </p:cNvPr>
          <p:cNvSpPr txBox="1"/>
          <p:nvPr/>
        </p:nvSpPr>
        <p:spPr>
          <a:xfrm>
            <a:off x="304800" y="5943600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200441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11"/>
            <a:ext cx="8229600" cy="1143000"/>
          </a:xfrm>
        </p:spPr>
        <p:txBody>
          <a:bodyPr/>
          <a:lstStyle/>
          <a:p>
            <a:r>
              <a:rPr lang="en-US" dirty="0"/>
              <a:t>Map Reduce the Big Picture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81988" cy="58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251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400"/>
          </a:xfrm>
        </p:spPr>
        <p:txBody>
          <a:bodyPr/>
          <a:lstStyle/>
          <a:p>
            <a:r>
              <a:rPr lang="en-US" dirty="0"/>
              <a:t>Count the number of occurrence of each word in a large amount of input data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2164080" y="2971800"/>
            <a:ext cx="4724400" cy="1905000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cat sat on the mat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aardvark sat on the sofa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59280" y="509016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Map&lt;each word, 1&gt;</a:t>
            </a:r>
          </a:p>
          <a:p>
            <a:pPr lvl="1"/>
            <a:r>
              <a:rPr lang="en-US" dirty="0"/>
              <a:t>Reduce&lt;word, total count&gt;</a:t>
            </a:r>
          </a:p>
        </p:txBody>
      </p:sp>
    </p:spTree>
    <p:extLst>
      <p:ext uri="{BB962C8B-B14F-4D97-AF65-F5344CB8AC3E}">
        <p14:creationId xmlns:p14="http://schemas.microsoft.com/office/powerpoint/2010/main" val="158239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2133600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Multiple mappers run in parallel, each processing a proportion of the input data</a:t>
            </a:r>
          </a:p>
          <a:p>
            <a:pPr lvl="1"/>
            <a:r>
              <a:rPr lang="en-US" dirty="0"/>
              <a:t>Mappers hold part of data locally to avoid network traffic</a:t>
            </a:r>
          </a:p>
          <a:p>
            <a:r>
              <a:rPr lang="en-US" sz="3400" dirty="0"/>
              <a:t>Mapper reads data in the form of key/value pairs</a:t>
            </a:r>
          </a:p>
          <a:p>
            <a:r>
              <a:rPr lang="en-US" sz="3400" dirty="0"/>
              <a:t>Emit intermediate data in form of key/value pairs if exists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Map Phase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962401"/>
            <a:ext cx="8229600" cy="216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>
                <a:solidFill>
                  <a:srgbClr val="FF0000"/>
                </a:solidFill>
              </a:rPr>
              <a:t>MAP Input</a:t>
            </a:r>
          </a:p>
          <a:p>
            <a:pPr lvl="1"/>
            <a:r>
              <a:rPr lang="en-US" sz="3100" dirty="0">
                <a:solidFill>
                  <a:srgbClr val="FF0000"/>
                </a:solidFill>
              </a:rPr>
              <a:t>(111, ‘the cat sat on the mat’)</a:t>
            </a:r>
          </a:p>
          <a:p>
            <a:pPr lvl="1"/>
            <a:r>
              <a:rPr lang="en-US" sz="3100" dirty="0">
                <a:solidFill>
                  <a:srgbClr val="FF0000"/>
                </a:solidFill>
              </a:rPr>
              <a:t>(222, ‘the aardvark sat on the sofa’)</a:t>
            </a:r>
          </a:p>
          <a:p>
            <a:r>
              <a:rPr lang="en-US" sz="3100" dirty="0">
                <a:solidFill>
                  <a:srgbClr val="FF0000"/>
                </a:solidFill>
              </a:rPr>
              <a:t>MAP Output </a:t>
            </a:r>
          </a:p>
          <a:p>
            <a:pPr lvl="1"/>
            <a:r>
              <a:rPr lang="en-US" sz="3100" dirty="0">
                <a:solidFill>
                  <a:srgbClr val="FF0000"/>
                </a:solidFill>
              </a:rPr>
              <a:t>('the', 1), ('cat', 1), ('sat', 1), ('on', 1), ('the', 1), ('mat', 1), ('the', 1), ('aardvark', 1),('sat', 1), ('on', 1), ('the', 1), ('sofa',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40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23295"/>
            <a:ext cx="3505200" cy="302141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Reduce Input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('aardvark', [1])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('cat', [1])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('mat', [1])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('on', [1, 1])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('sat', [1, 1])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('sofa', [1])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('the', [1, 1, 1, 1])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0600" y="3810000"/>
            <a:ext cx="3505200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Reduce Output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('aardvark', 1)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('cat', 1)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('mat', 1)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('on', 2)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('sat', 2)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('sofa', 1)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('the', 4)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47800"/>
            <a:ext cx="82296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All intermediate values for a given intermediate key are combined together into a list and give to reducer</a:t>
            </a:r>
          </a:p>
          <a:p>
            <a:pPr lvl="2"/>
            <a:r>
              <a:rPr lang="en-US" dirty="0"/>
              <a:t>All value for one key will go to the same reducer</a:t>
            </a:r>
          </a:p>
          <a:p>
            <a:pPr lvl="1"/>
            <a:r>
              <a:rPr lang="en-US" dirty="0"/>
              <a:t>Reducer do calculation</a:t>
            </a:r>
          </a:p>
          <a:p>
            <a:pPr lvl="1"/>
            <a:r>
              <a:rPr lang="en-US" dirty="0"/>
              <a:t>Reducer emits key/value pair and write to HDFS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56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69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3933" y="2930704"/>
            <a:ext cx="8046502" cy="923330"/>
            <a:chOff x="990600" y="3259726"/>
            <a:chExt cx="8046502" cy="923330"/>
          </a:xfrm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('the', 1), ('cat', 1), ('sat', 1), ('on', 1), ('the', 1), ('mat', 1)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714999" y="3259726"/>
              <a:ext cx="3322103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('aardvark', 1),('sat', 1), ('on', 1), ('the', 1), ('sofa', 1)</a:t>
              </a:r>
            </a:p>
          </p:txBody>
        </p:sp>
      </p:grpSp>
      <p:sp useBgFill="1">
        <p:nvSpPr>
          <p:cNvPr id="10" name="Rectangle 9"/>
          <p:cNvSpPr/>
          <p:nvPr/>
        </p:nvSpPr>
        <p:spPr>
          <a:xfrm>
            <a:off x="79810" y="3747267"/>
            <a:ext cx="891865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rIns="0" anchor="ctr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('aardvark', [1]), ('cat', [1]), ('mat', [1]), ('on', [1, 1]), ('sat', [1, 1]), ('sofa', [1]), ('the', [1, 1, 1, 1</a:t>
            </a:r>
            <a:r>
              <a:rPr lang="en-US" b="1" spc="-150" dirty="0">
                <a:solidFill>
                  <a:srgbClr val="0070C0"/>
                </a:solidFill>
              </a:rPr>
              <a:t>])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600" y="6342804"/>
            <a:ext cx="7543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</a:rPr>
              <a:t>('aardvark', 1), ('cat', 1), ('mat', 1), ('on', 2), ('sat', 2), ('sofa', 1), ('the', 4)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810" y="152401"/>
            <a:ext cx="8918656" cy="358139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811" y="4389120"/>
            <a:ext cx="8978831" cy="2432304"/>
          </a:xfrm>
          <a:prstGeom prst="rect">
            <a:avLst/>
          </a:prstGeom>
          <a:noFill/>
          <a:ln w="63500">
            <a:solidFill>
              <a:srgbClr val="0070C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447801" y="4311729"/>
            <a:ext cx="6910635" cy="830997"/>
            <a:chOff x="1447800" y="4311729"/>
            <a:chExt cx="6910635" cy="830997"/>
          </a:xfrm>
        </p:grpSpPr>
        <p:sp useBgFill="1">
          <p:nvSpPr>
            <p:cNvPr id="14" name="Rectangle 13"/>
            <p:cNvSpPr/>
            <p:nvPr/>
          </p:nvSpPr>
          <p:spPr>
            <a:xfrm>
              <a:off x="1447800" y="4434840"/>
              <a:ext cx="1805235" cy="584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('aardvark', [1]) ('cat', [1])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15" name="Rectangle 14"/>
            <p:cNvSpPr/>
            <p:nvPr/>
          </p:nvSpPr>
          <p:spPr>
            <a:xfrm>
              <a:off x="3886200" y="4311729"/>
              <a:ext cx="2057400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('mat', [1])  ('on', [1, 1])</a:t>
              </a:r>
            </a:p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('sat', [1, 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16" name="Rectangle 15"/>
            <p:cNvSpPr/>
            <p:nvPr/>
          </p:nvSpPr>
          <p:spPr>
            <a:xfrm>
              <a:off x="6553200" y="4434399"/>
              <a:ext cx="1805235" cy="585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('sofa', [1])</a:t>
              </a:r>
            </a:p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('the', [1, 1, 1, 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09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Java Code for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public class </a:t>
            </a:r>
            <a:r>
              <a:rPr lang="en-US" sz="1200" dirty="0" err="1"/>
              <a:t>WordMapper</a:t>
            </a:r>
            <a:r>
              <a:rPr lang="en-US" sz="1200" dirty="0"/>
              <a:t> extends Mapper&lt;</a:t>
            </a:r>
            <a:r>
              <a:rPr lang="en-US" sz="1200" dirty="0" err="1"/>
              <a:t>LongWritable</a:t>
            </a:r>
            <a:r>
              <a:rPr lang="en-US" sz="1200" dirty="0"/>
              <a:t>, Text, Text, </a:t>
            </a:r>
            <a:r>
              <a:rPr lang="en-US" sz="1200" dirty="0" err="1"/>
              <a:t>IntWritable</a:t>
            </a:r>
            <a:r>
              <a:rPr lang="en-US" sz="1200" dirty="0"/>
              <a:t>&gt; {</a:t>
            </a:r>
          </a:p>
          <a:p>
            <a:pPr marL="0" indent="0">
              <a:buNone/>
            </a:pPr>
            <a:r>
              <a:rPr lang="en-US" sz="1200" dirty="0"/>
              <a:t>  /*</a:t>
            </a:r>
          </a:p>
          <a:p>
            <a:pPr marL="0" indent="0">
              <a:buNone/>
            </a:pPr>
            <a:r>
              <a:rPr lang="en-US" sz="1200" dirty="0"/>
              <a:t>   * The map method runs once for each line of text in the input file.</a:t>
            </a:r>
          </a:p>
          <a:p>
            <a:pPr marL="0" indent="0">
              <a:buNone/>
            </a:pPr>
            <a:r>
              <a:rPr lang="en-US" sz="1200" dirty="0"/>
              <a:t>   */</a:t>
            </a:r>
          </a:p>
          <a:p>
            <a:pPr marL="0" indent="0">
              <a:buNone/>
            </a:pPr>
            <a:r>
              <a:rPr lang="en-US" sz="1200" dirty="0"/>
              <a:t>  public void map(</a:t>
            </a:r>
            <a:r>
              <a:rPr lang="en-US" sz="1200" dirty="0" err="1"/>
              <a:t>LongWritable</a:t>
            </a:r>
            <a:r>
              <a:rPr lang="en-US" sz="1200" dirty="0"/>
              <a:t> key, Text value, Context context)</a:t>
            </a:r>
          </a:p>
          <a:p>
            <a:pPr marL="0" indent="0">
              <a:buNone/>
            </a:pPr>
            <a:r>
              <a:rPr lang="en-US" sz="1200" dirty="0"/>
              <a:t>      throws </a:t>
            </a:r>
            <a:r>
              <a:rPr lang="en-US" sz="1200" dirty="0" err="1"/>
              <a:t>IOException</a:t>
            </a:r>
            <a:r>
              <a:rPr lang="en-US" sz="1200" dirty="0"/>
              <a:t>, </a:t>
            </a:r>
            <a:r>
              <a:rPr lang="en-US" sz="1200" dirty="0" err="1"/>
              <a:t>InterruptedException</a:t>
            </a:r>
            <a:r>
              <a:rPr lang="en-US" sz="1200" dirty="0"/>
              <a:t> {</a:t>
            </a:r>
          </a:p>
          <a:p>
            <a:pPr marL="0" indent="0">
              <a:buNone/>
            </a:pPr>
            <a:r>
              <a:rPr lang="en-US" sz="1200" dirty="0"/>
              <a:t>    /*</a:t>
            </a:r>
          </a:p>
          <a:p>
            <a:pPr marL="0" indent="0">
              <a:buNone/>
            </a:pPr>
            <a:r>
              <a:rPr lang="en-US" sz="1200" dirty="0"/>
              <a:t>     * Convert the line, which is received as a Text object, to a String object.</a:t>
            </a:r>
          </a:p>
          <a:p>
            <a:pPr marL="0" indent="0">
              <a:buNone/>
            </a:pPr>
            <a:r>
              <a:rPr lang="en-US" sz="1200" dirty="0"/>
              <a:t>     */</a:t>
            </a:r>
          </a:p>
          <a:p>
            <a:pPr marL="0" indent="0">
              <a:buNone/>
            </a:pPr>
            <a:r>
              <a:rPr lang="en-US" sz="1200" dirty="0"/>
              <a:t>    String line = </a:t>
            </a:r>
            <a:r>
              <a:rPr lang="en-US" sz="1200" dirty="0" err="1"/>
              <a:t>value.toString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    /*</a:t>
            </a:r>
          </a:p>
          <a:p>
            <a:pPr marL="0" indent="0">
              <a:buNone/>
            </a:pPr>
            <a:r>
              <a:rPr lang="en-US" sz="1200" dirty="0"/>
              <a:t>     * The </a:t>
            </a:r>
            <a:r>
              <a:rPr lang="en-US" sz="1200" dirty="0" err="1"/>
              <a:t>line.split</a:t>
            </a:r>
            <a:r>
              <a:rPr lang="en-US" sz="1200" dirty="0"/>
              <a:t>("\\W+") call uses regular expressions to split the  line up by non-word characters.</a:t>
            </a:r>
          </a:p>
          <a:p>
            <a:pPr marL="0" indent="0">
              <a:buNone/>
            </a:pPr>
            <a:r>
              <a:rPr lang="en-US" sz="1200" dirty="0"/>
              <a:t>     */</a:t>
            </a:r>
          </a:p>
          <a:p>
            <a:pPr marL="0" indent="0">
              <a:buNone/>
            </a:pPr>
            <a:r>
              <a:rPr lang="en-US" sz="1200" dirty="0"/>
              <a:t>    for (String word : </a:t>
            </a:r>
            <a:r>
              <a:rPr lang="en-US" sz="1200" dirty="0" err="1"/>
              <a:t>line.split</a:t>
            </a:r>
            <a:r>
              <a:rPr lang="en-US" sz="1200" dirty="0"/>
              <a:t>("\\W+")) {</a:t>
            </a:r>
          </a:p>
          <a:p>
            <a:pPr marL="0" indent="0">
              <a:buNone/>
            </a:pPr>
            <a:r>
              <a:rPr lang="en-US" sz="1200" dirty="0"/>
              <a:t>      if (</a:t>
            </a:r>
            <a:r>
              <a:rPr lang="en-US" sz="1200" dirty="0" err="1"/>
              <a:t>word.length</a:t>
            </a:r>
            <a:r>
              <a:rPr lang="en-US" sz="1200" dirty="0"/>
              <a:t>() &gt; 0) {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</a:p>
          <a:p>
            <a:pPr marL="0" indent="0">
              <a:buNone/>
            </a:pPr>
            <a:r>
              <a:rPr lang="en-US" sz="1200" dirty="0"/>
              <a:t>        /*</a:t>
            </a:r>
          </a:p>
          <a:p>
            <a:pPr marL="0" indent="0">
              <a:buNone/>
            </a:pPr>
            <a:r>
              <a:rPr lang="en-US" sz="1200" dirty="0"/>
              <a:t>         * Call the write method on the Context object to emit a key and a value from the map method.</a:t>
            </a:r>
          </a:p>
          <a:p>
            <a:pPr marL="0" indent="0">
              <a:buNone/>
            </a:pPr>
            <a:r>
              <a:rPr lang="en-US" sz="1200" dirty="0"/>
              <a:t>         */</a:t>
            </a:r>
          </a:p>
          <a:p>
            <a:pPr marL="0" indent="0">
              <a:buNone/>
            </a:pPr>
            <a:r>
              <a:rPr lang="en-US" sz="1200" dirty="0"/>
              <a:t>        </a:t>
            </a:r>
            <a:r>
              <a:rPr lang="en-US" sz="1200" dirty="0" err="1"/>
              <a:t>context.write</a:t>
            </a:r>
            <a:r>
              <a:rPr lang="en-US" sz="1200" dirty="0"/>
              <a:t>(new Text(word), new </a:t>
            </a:r>
            <a:r>
              <a:rPr lang="en-US" sz="1200" dirty="0" err="1"/>
              <a:t>IntWritable</a:t>
            </a:r>
            <a:r>
              <a:rPr lang="en-US" sz="1200" dirty="0"/>
              <a:t>(1));</a:t>
            </a:r>
          </a:p>
          <a:p>
            <a:pPr marL="0" indent="0">
              <a:buNone/>
            </a:pPr>
            <a:r>
              <a:rPr lang="en-US" sz="1200" dirty="0"/>
              <a:t>      }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  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562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69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95398" y="2912144"/>
            <a:ext cx="8046502" cy="923330"/>
            <a:chOff x="990600" y="3259726"/>
            <a:chExt cx="8046502" cy="923330"/>
          </a:xfrm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36918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('the', 1), ('cat', 1), ('sat', 1), 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('on', 1), ('the', 1), ('mat', 1)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714999" y="3259726"/>
              <a:ext cx="3322103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('aardvark', 1),('sat', 1), ('on', 1), ('the', 1), ('sofa', 1)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90600" y="6342804"/>
            <a:ext cx="7543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</a:rPr>
              <a:t>('aardvark', 1), ('cat', 1), ('mat', 1), ('on', 2), ('sat', 2), ('sofa', 1), ('the', 4)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22" y="80212"/>
            <a:ext cx="4759600" cy="36312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  <a:effectLst/>
        </p:spPr>
      </p:pic>
      <p:grpSp>
        <p:nvGrpSpPr>
          <p:cNvPr id="2" name="Group 1"/>
          <p:cNvGrpSpPr/>
          <p:nvPr/>
        </p:nvGrpSpPr>
        <p:grpSpPr>
          <a:xfrm>
            <a:off x="3352800" y="762002"/>
            <a:ext cx="3867900" cy="998781"/>
            <a:chOff x="3352800" y="762000"/>
            <a:chExt cx="3867900" cy="998781"/>
          </a:xfrm>
        </p:grpSpPr>
        <p:sp>
          <p:nvSpPr>
            <p:cNvPr id="16" name="Rectangle 15"/>
            <p:cNvSpPr/>
            <p:nvPr/>
          </p:nvSpPr>
          <p:spPr>
            <a:xfrm>
              <a:off x="4325100" y="1464162"/>
              <a:ext cx="2895600" cy="29661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352800" y="762000"/>
              <a:ext cx="879516" cy="85047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200400" y="2057400"/>
            <a:ext cx="5334000" cy="1183934"/>
            <a:chOff x="3200400" y="2057400"/>
            <a:chExt cx="5334000" cy="1183934"/>
          </a:xfrm>
        </p:grpSpPr>
        <p:grpSp>
          <p:nvGrpSpPr>
            <p:cNvPr id="12" name="Group 11"/>
            <p:cNvGrpSpPr/>
            <p:nvPr/>
          </p:nvGrpSpPr>
          <p:grpSpPr>
            <a:xfrm>
              <a:off x="3200400" y="2057400"/>
              <a:ext cx="5334000" cy="1183934"/>
              <a:chOff x="3200400" y="2057400"/>
              <a:chExt cx="5334000" cy="51303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325100" y="2321560"/>
                <a:ext cx="4209300" cy="2488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3200400" y="2057400"/>
                <a:ext cx="1031916" cy="35318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3716358" y="3048001"/>
              <a:ext cx="540564" cy="18730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/>
          <p:cNvSpPr/>
          <p:nvPr/>
        </p:nvSpPr>
        <p:spPr>
          <a:xfrm>
            <a:off x="79810" y="3747267"/>
            <a:ext cx="891865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rIns="0" anchor="ctr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('aardvark', [1]), ('cat', [1]), ('mat', [1]), ('on', [1, 1]), ('sat', [1, 1]), ('sofa', [1]), ('the', [1, 1, 1, 1</a:t>
            </a:r>
            <a:r>
              <a:rPr lang="en-US" b="1" spc="-150" dirty="0">
                <a:solidFill>
                  <a:srgbClr val="0070C0"/>
                </a:solidFill>
              </a:rPr>
              <a:t>])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447801" y="4311729"/>
            <a:ext cx="6910635" cy="830997"/>
            <a:chOff x="1447800" y="4311729"/>
            <a:chExt cx="6910635" cy="830997"/>
          </a:xfrm>
        </p:grpSpPr>
        <p:sp useBgFill="1">
          <p:nvSpPr>
            <p:cNvPr id="22" name="Rectangle 21"/>
            <p:cNvSpPr/>
            <p:nvPr/>
          </p:nvSpPr>
          <p:spPr>
            <a:xfrm>
              <a:off x="1447800" y="4434840"/>
              <a:ext cx="1805235" cy="584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('aardvark', [1]) ('cat', [1])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23" name="Rectangle 22"/>
            <p:cNvSpPr/>
            <p:nvPr/>
          </p:nvSpPr>
          <p:spPr>
            <a:xfrm>
              <a:off x="3886200" y="4311729"/>
              <a:ext cx="2057400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('mat', [1])  ('on', [1, 1])</a:t>
              </a:r>
            </a:p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('sat', [1, 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24" name="Rectangle 23"/>
            <p:cNvSpPr/>
            <p:nvPr/>
          </p:nvSpPr>
          <p:spPr>
            <a:xfrm>
              <a:off x="6553200" y="4434399"/>
              <a:ext cx="1805235" cy="585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('sofa', [1])</a:t>
              </a:r>
            </a:p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('the', [1, 1, 1, 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7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Java Code for Reducer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979"/>
            <a:ext cx="82296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public class </a:t>
            </a:r>
            <a:r>
              <a:rPr lang="en-US" sz="1200" dirty="0" err="1"/>
              <a:t>SumReducer</a:t>
            </a:r>
            <a:r>
              <a:rPr lang="en-US" sz="1200" dirty="0"/>
              <a:t> extends Reducer&lt;Text, </a:t>
            </a:r>
            <a:r>
              <a:rPr lang="en-US" sz="1200" dirty="0" err="1"/>
              <a:t>IntWritable</a:t>
            </a:r>
            <a:r>
              <a:rPr lang="en-US" sz="1200" dirty="0"/>
              <a:t>, Text, </a:t>
            </a:r>
            <a:r>
              <a:rPr lang="en-US" sz="1200" dirty="0" err="1"/>
              <a:t>IntWritable</a:t>
            </a:r>
            <a:r>
              <a:rPr lang="en-US" sz="1200" dirty="0"/>
              <a:t>&gt; {</a:t>
            </a:r>
          </a:p>
          <a:p>
            <a:pPr marL="0" indent="0">
              <a:buNone/>
            </a:pPr>
            <a:r>
              <a:rPr lang="en-US" sz="1200" dirty="0"/>
              <a:t>  /*</a:t>
            </a:r>
          </a:p>
          <a:p>
            <a:pPr marL="0" indent="0">
              <a:buNone/>
            </a:pPr>
            <a:r>
              <a:rPr lang="en-US" sz="1200" dirty="0"/>
              <a:t>   * The reduce method runs once for each key received from</a:t>
            </a:r>
          </a:p>
          <a:p>
            <a:pPr marL="0" indent="0">
              <a:buNone/>
            </a:pPr>
            <a:r>
              <a:rPr lang="en-US" sz="1200" dirty="0"/>
              <a:t>   * the shuffle and sort phase of the </a:t>
            </a:r>
            <a:r>
              <a:rPr lang="en-US" sz="1200" dirty="0" err="1"/>
              <a:t>MapReduce</a:t>
            </a:r>
            <a:r>
              <a:rPr lang="en-US" sz="1200" dirty="0"/>
              <a:t> framework.</a:t>
            </a:r>
          </a:p>
          <a:p>
            <a:pPr marL="0" indent="0">
              <a:buNone/>
            </a:pPr>
            <a:r>
              <a:rPr lang="en-US" sz="1200" dirty="0"/>
              <a:t>   * The method receives a key of type Text, a set of values of type</a:t>
            </a:r>
          </a:p>
          <a:p>
            <a:pPr marL="0" indent="0">
              <a:buNone/>
            </a:pPr>
            <a:r>
              <a:rPr lang="en-US" sz="1200" dirty="0"/>
              <a:t>   * </a:t>
            </a:r>
            <a:r>
              <a:rPr lang="en-US" sz="1200" dirty="0" err="1"/>
              <a:t>IntWritable</a:t>
            </a:r>
            <a:r>
              <a:rPr lang="en-US" sz="1200" dirty="0"/>
              <a:t>, and a Context object.</a:t>
            </a:r>
          </a:p>
          <a:p>
            <a:pPr marL="0" indent="0">
              <a:buNone/>
            </a:pPr>
            <a:r>
              <a:rPr lang="en-US" sz="1200" dirty="0"/>
              <a:t>   */</a:t>
            </a:r>
          </a:p>
          <a:p>
            <a:pPr marL="0" indent="0">
              <a:buNone/>
            </a:pPr>
            <a:r>
              <a:rPr lang="en-US" sz="1200" dirty="0"/>
              <a:t>	public void reduce(Text key, </a:t>
            </a:r>
            <a:r>
              <a:rPr lang="en-US" sz="1200" dirty="0" err="1"/>
              <a:t>Iterable</a:t>
            </a:r>
            <a:r>
              <a:rPr lang="en-US" sz="1200" dirty="0"/>
              <a:t>&lt;</a:t>
            </a:r>
            <a:r>
              <a:rPr lang="en-US" sz="1200" dirty="0" err="1"/>
              <a:t>IntWritable</a:t>
            </a:r>
            <a:r>
              <a:rPr lang="en-US" sz="1200" dirty="0"/>
              <a:t>&gt; values, Context context)</a:t>
            </a:r>
          </a:p>
          <a:p>
            <a:pPr marL="0" indent="0">
              <a:buNone/>
            </a:pPr>
            <a:r>
              <a:rPr lang="en-US" sz="1200" dirty="0"/>
              <a:t>			throws </a:t>
            </a:r>
            <a:r>
              <a:rPr lang="en-US" sz="1200" dirty="0" err="1"/>
              <a:t>IOException</a:t>
            </a:r>
            <a:r>
              <a:rPr lang="en-US" sz="1200" dirty="0"/>
              <a:t>, </a:t>
            </a:r>
            <a:r>
              <a:rPr lang="en-US" sz="1200" dirty="0" err="1"/>
              <a:t>InterruptedException</a:t>
            </a:r>
            <a:r>
              <a:rPr lang="en-US" sz="1200" dirty="0"/>
              <a:t> {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wordCount</a:t>
            </a:r>
            <a:r>
              <a:rPr lang="en-US" sz="1200" dirty="0"/>
              <a:t> = 0;</a:t>
            </a:r>
          </a:p>
          <a:p>
            <a:pPr marL="0" indent="0">
              <a:buNone/>
            </a:pPr>
            <a:r>
              <a:rPr lang="en-US" sz="1200" dirty="0"/>
              <a:t>		/*</a:t>
            </a:r>
          </a:p>
          <a:p>
            <a:pPr marL="0" indent="0">
              <a:buNone/>
            </a:pPr>
            <a:r>
              <a:rPr lang="en-US" sz="1200" dirty="0"/>
              <a:t>		 * For each value in the set of values passed to us by the mapper:</a:t>
            </a:r>
          </a:p>
          <a:p>
            <a:pPr marL="0" indent="0">
              <a:buNone/>
            </a:pPr>
            <a:r>
              <a:rPr lang="en-US" sz="1200" dirty="0"/>
              <a:t>		 */</a:t>
            </a:r>
          </a:p>
          <a:p>
            <a:pPr marL="0" indent="0">
              <a:buNone/>
            </a:pPr>
            <a:r>
              <a:rPr lang="en-US" sz="1200" dirty="0"/>
              <a:t>		for (</a:t>
            </a:r>
            <a:r>
              <a:rPr lang="en-US" sz="1200" dirty="0" err="1"/>
              <a:t>IntWritable</a:t>
            </a:r>
            <a:r>
              <a:rPr lang="en-US" sz="1200" dirty="0"/>
              <a:t> value : values) {</a:t>
            </a:r>
          </a:p>
          <a:p>
            <a:pPr marL="0" indent="0">
              <a:buNone/>
            </a:pPr>
            <a:r>
              <a:rPr lang="en-US" sz="1200" dirty="0"/>
              <a:t>		  /*</a:t>
            </a:r>
          </a:p>
          <a:p>
            <a:pPr marL="0" indent="0">
              <a:buNone/>
            </a:pPr>
            <a:r>
              <a:rPr lang="en-US" sz="1200" dirty="0"/>
              <a:t>		   * Add the value to the word count counter for this key.</a:t>
            </a:r>
          </a:p>
          <a:p>
            <a:pPr marL="0" indent="0">
              <a:buNone/>
            </a:pPr>
            <a:r>
              <a:rPr lang="en-US" sz="1200" dirty="0"/>
              <a:t>		   */</a:t>
            </a:r>
          </a:p>
          <a:p>
            <a:pPr marL="0" indent="0">
              <a:buNone/>
            </a:pPr>
            <a:r>
              <a:rPr lang="en-US" sz="1200" dirty="0"/>
              <a:t>			</a:t>
            </a:r>
            <a:r>
              <a:rPr lang="en-US" sz="1200" dirty="0" err="1"/>
              <a:t>wordCount</a:t>
            </a:r>
            <a:r>
              <a:rPr lang="en-US" sz="1200" dirty="0"/>
              <a:t> += </a:t>
            </a:r>
            <a:r>
              <a:rPr lang="en-US" sz="1200" dirty="0" err="1"/>
              <a:t>value.get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		}</a:t>
            </a:r>
          </a:p>
          <a:p>
            <a:pPr marL="0" indent="0">
              <a:buNone/>
            </a:pPr>
            <a:r>
              <a:rPr lang="en-US" sz="1200" dirty="0"/>
              <a:t>		/*</a:t>
            </a:r>
          </a:p>
          <a:p>
            <a:pPr marL="0" indent="0">
              <a:buNone/>
            </a:pPr>
            <a:r>
              <a:rPr lang="en-US" sz="1200" dirty="0"/>
              <a:t>		 * Call the write method on the Context object to emit a key</a:t>
            </a:r>
          </a:p>
          <a:p>
            <a:pPr marL="0" indent="0">
              <a:buNone/>
            </a:pPr>
            <a:r>
              <a:rPr lang="en-US" sz="1200" dirty="0"/>
              <a:t>		 * and a value from the reduce method. </a:t>
            </a:r>
          </a:p>
          <a:p>
            <a:pPr marL="0" indent="0">
              <a:buNone/>
            </a:pPr>
            <a:r>
              <a:rPr lang="en-US" sz="1200" dirty="0"/>
              <a:t>		 */</a:t>
            </a:r>
          </a:p>
          <a:p>
            <a:pPr marL="0" indent="0">
              <a:buNone/>
            </a:pPr>
            <a:r>
              <a:rPr lang="en-US" sz="1200" dirty="0"/>
              <a:t>		</a:t>
            </a:r>
            <a:r>
              <a:rPr lang="en-US" sz="1200" dirty="0" err="1"/>
              <a:t>context.write</a:t>
            </a:r>
            <a:r>
              <a:rPr lang="en-US" sz="1200" dirty="0"/>
              <a:t>(key, new </a:t>
            </a:r>
            <a:r>
              <a:rPr lang="en-US" sz="1200" dirty="0" err="1"/>
              <a:t>IntWritable</a:t>
            </a:r>
            <a:r>
              <a:rPr lang="en-US" sz="1200" dirty="0"/>
              <a:t>(</a:t>
            </a:r>
            <a:r>
              <a:rPr lang="en-US" sz="1200" dirty="0" err="1"/>
              <a:t>wordCount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	}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1057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" y="141853"/>
            <a:ext cx="9144000" cy="664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  <a:solidFill>
            <a:schemeClr val="bg1">
              <a:lumMod val="85000"/>
            </a:schemeClr>
          </a:solidFill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3933" y="2930704"/>
            <a:ext cx="8046502" cy="923330"/>
            <a:chOff x="990600" y="3259726"/>
            <a:chExt cx="8046502" cy="923330"/>
          </a:xfrm>
          <a:solidFill>
            <a:schemeClr val="bg1">
              <a:lumMod val="85000"/>
            </a:schemeClr>
          </a:solidFill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('the', 1), ('cat', 1), ('sat', 1), ('on', 1), ('the', 1), ('mat', 1)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714999" y="3259726"/>
              <a:ext cx="3322103" cy="9233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('aardvark', 1),('sat', 1), ('on', 1), ('the', 1), ('sofa', 1)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90600" y="6309360"/>
            <a:ext cx="7543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</a:rPr>
              <a:t>('aardvark', 1), ('cat', 1), ('mat', 1), ('on', 2), ('sat', 2), ('sofa', 1), ('the', 4)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0" y="141850"/>
            <a:ext cx="8774527" cy="416052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447801" y="4266450"/>
            <a:ext cx="6910635" cy="830997"/>
            <a:chOff x="1447800" y="4311729"/>
            <a:chExt cx="6910635" cy="830997"/>
          </a:xfrm>
        </p:grpSpPr>
        <p:sp useBgFill="1">
          <p:nvSpPr>
            <p:cNvPr id="21" name="Rectangle 20"/>
            <p:cNvSpPr/>
            <p:nvPr/>
          </p:nvSpPr>
          <p:spPr>
            <a:xfrm>
              <a:off x="1447800" y="4434840"/>
              <a:ext cx="1805235" cy="5847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('aardvark', [1]) ('cat', [1])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22" name="Rectangle 21"/>
            <p:cNvSpPr/>
            <p:nvPr/>
          </p:nvSpPr>
          <p:spPr>
            <a:xfrm>
              <a:off x="3886200" y="4311729"/>
              <a:ext cx="2057400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('mat', [1])  ('on', [1, 1])</a:t>
              </a:r>
            </a:p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('sat', [1, 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26" name="Rectangle 25"/>
            <p:cNvSpPr/>
            <p:nvPr/>
          </p:nvSpPr>
          <p:spPr>
            <a:xfrm>
              <a:off x="6553200" y="4434399"/>
              <a:ext cx="1805235" cy="585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('sofa', [1])</a:t>
              </a:r>
            </a:p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('the', [1, 1, 1, 1])</a:t>
              </a:r>
              <a:endParaRPr lang="en-US" sz="1600" b="1" spc="-1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8874" y="2222109"/>
            <a:ext cx="6756944" cy="2993126"/>
            <a:chOff x="4325100" y="2361902"/>
            <a:chExt cx="6756944" cy="2993126"/>
          </a:xfrm>
        </p:grpSpPr>
        <p:sp>
          <p:nvSpPr>
            <p:cNvPr id="15" name="Rectangle 14"/>
            <p:cNvSpPr/>
            <p:nvPr/>
          </p:nvSpPr>
          <p:spPr>
            <a:xfrm>
              <a:off x="4325100" y="2361902"/>
              <a:ext cx="6756944" cy="99089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6196793" y="3352800"/>
              <a:ext cx="1" cy="2002228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98872" y="3733800"/>
            <a:ext cx="5701928" cy="2575560"/>
            <a:chOff x="1682690" y="2241959"/>
            <a:chExt cx="5701928" cy="2921751"/>
          </a:xfrm>
        </p:grpSpPr>
        <p:sp>
          <p:nvSpPr>
            <p:cNvPr id="24" name="Rectangle 23"/>
            <p:cNvSpPr/>
            <p:nvPr/>
          </p:nvSpPr>
          <p:spPr>
            <a:xfrm>
              <a:off x="1682690" y="2241959"/>
              <a:ext cx="5701928" cy="40142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7156018" y="2643386"/>
              <a:ext cx="0" cy="252032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6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Python Code for Mapper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#!/</a:t>
            </a:r>
            <a:r>
              <a:rPr lang="en-US" sz="1800" dirty="0" err="1"/>
              <a:t>usr</a:t>
            </a:r>
            <a:r>
              <a:rPr lang="en-US" sz="1800" dirty="0"/>
              <a:t>/bin/</a:t>
            </a:r>
            <a:r>
              <a:rPr lang="en-US" sz="1800" dirty="0" err="1"/>
              <a:t>env</a:t>
            </a:r>
            <a:r>
              <a:rPr lang="en-US" sz="1800" dirty="0"/>
              <a:t> python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import sys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# split the line into words</a:t>
            </a:r>
          </a:p>
          <a:p>
            <a:pPr marL="0" indent="0">
              <a:buNone/>
            </a:pPr>
            <a:r>
              <a:rPr lang="en-US" sz="1800" dirty="0" err="1"/>
              <a:t>def</a:t>
            </a:r>
            <a:r>
              <a:rPr lang="en-US" sz="1800" dirty="0"/>
              <a:t> </a:t>
            </a:r>
            <a:r>
              <a:rPr lang="en-US" sz="1800" dirty="0" err="1"/>
              <a:t>read_input</a:t>
            </a:r>
            <a:r>
              <a:rPr lang="en-US" sz="1800" dirty="0"/>
              <a:t>(file):</a:t>
            </a:r>
          </a:p>
          <a:p>
            <a:pPr marL="0" indent="0">
              <a:buNone/>
            </a:pPr>
            <a:r>
              <a:rPr lang="en-US" sz="1800" dirty="0"/>
              <a:t>    for line in file:</a:t>
            </a:r>
          </a:p>
          <a:p>
            <a:pPr marL="0" indent="0">
              <a:buNone/>
            </a:pPr>
            <a:r>
              <a:rPr lang="en-US" sz="1800" dirty="0"/>
              <a:t>        yield </a:t>
            </a:r>
            <a:r>
              <a:rPr lang="en-US" sz="1800" dirty="0" err="1"/>
              <a:t>line.split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# get input from standard input</a:t>
            </a:r>
          </a:p>
          <a:p>
            <a:pPr marL="0" indent="0">
              <a:buNone/>
            </a:pPr>
            <a:r>
              <a:rPr lang="en-US" sz="1800" dirty="0"/>
              <a:t>data = </a:t>
            </a:r>
            <a:r>
              <a:rPr lang="en-US" sz="1800" dirty="0" err="1"/>
              <a:t>read_input</a:t>
            </a:r>
            <a:r>
              <a:rPr lang="en-US" sz="1800" dirty="0"/>
              <a:t>(</a:t>
            </a:r>
            <a:r>
              <a:rPr lang="en-US" sz="1800" dirty="0" err="1"/>
              <a:t>sys.stdin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for words in data:</a:t>
            </a:r>
          </a:p>
          <a:p>
            <a:pPr marL="0" indent="0">
              <a:buNone/>
            </a:pPr>
            <a:r>
              <a:rPr lang="en-US" sz="1800" dirty="0"/>
              <a:t>    # write the results to STDOUT (standard output);</a:t>
            </a:r>
          </a:p>
          <a:p>
            <a:pPr marL="0" indent="0">
              <a:buNone/>
            </a:pPr>
            <a:r>
              <a:rPr lang="en-US" sz="1800" dirty="0"/>
              <a:t>    for word in words:</a:t>
            </a:r>
          </a:p>
          <a:p>
            <a:pPr marL="0" indent="0">
              <a:buNone/>
            </a:pPr>
            <a:r>
              <a:rPr lang="en-US" sz="1800" dirty="0"/>
              <a:t>        print '%s\</a:t>
            </a:r>
            <a:r>
              <a:rPr lang="en-US" sz="1800" dirty="0" err="1"/>
              <a:t>t%d</a:t>
            </a:r>
            <a:r>
              <a:rPr lang="en-US" sz="1800" dirty="0"/>
              <a:t>' % (word, 1)</a:t>
            </a:r>
          </a:p>
        </p:txBody>
      </p:sp>
    </p:spTree>
    <p:extLst>
      <p:ext uri="{BB962C8B-B14F-4D97-AF65-F5344CB8AC3E}">
        <p14:creationId xmlns:p14="http://schemas.microsoft.com/office/powerpoint/2010/main" val="413801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Hadoop</a:t>
            </a:r>
            <a:r>
              <a:rPr lang="en-US" sz="3600" dirty="0"/>
              <a:t> Ecosystem</a:t>
            </a:r>
          </a:p>
        </p:txBody>
      </p:sp>
      <p:pic>
        <p:nvPicPr>
          <p:cNvPr id="4" name="Content Placeholder 3" descr="Screen Shot 2016-07-20 at 10.19.13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1" r="1517" b="5363"/>
          <a:stretch/>
        </p:blipFill>
        <p:spPr>
          <a:xfrm>
            <a:off x="959307" y="3262751"/>
            <a:ext cx="6971082" cy="2848423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Rectangle 4"/>
          <p:cNvSpPr/>
          <p:nvPr/>
        </p:nvSpPr>
        <p:spPr>
          <a:xfrm>
            <a:off x="1382989" y="1349875"/>
            <a:ext cx="696426" cy="34823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2989" y="2007554"/>
            <a:ext cx="696426" cy="3482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0785" y="2007554"/>
            <a:ext cx="696426" cy="3482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382988" y="2598004"/>
            <a:ext cx="1784223" cy="39849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95388" y="1875637"/>
            <a:ext cx="3297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373" y="2451380"/>
            <a:ext cx="32977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>
            <a:off x="1731202" y="1698109"/>
            <a:ext cx="0" cy="309445"/>
          </a:xfrm>
          <a:prstGeom prst="straightConnector1">
            <a:avLst/>
          </a:prstGeom>
          <a:ln>
            <a:solidFill>
              <a:srgbClr val="99663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78031" y="2296657"/>
            <a:ext cx="0" cy="309445"/>
          </a:xfrm>
          <a:prstGeom prst="straightConnector1">
            <a:avLst/>
          </a:prstGeom>
          <a:ln>
            <a:solidFill>
              <a:srgbClr val="99663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731202" y="2296657"/>
            <a:ext cx="0" cy="309445"/>
          </a:xfrm>
          <a:prstGeom prst="straightConnector1">
            <a:avLst/>
          </a:prstGeom>
          <a:ln>
            <a:solidFill>
              <a:srgbClr val="99663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8005" y="1584125"/>
            <a:ext cx="324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Diagram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21306" y="1795799"/>
            <a:ext cx="523542" cy="79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45521A-BFDE-473A-B579-4B8AE6D3352E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545472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69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70019" y="2930704"/>
            <a:ext cx="8046502" cy="923330"/>
            <a:chOff x="990600" y="3259726"/>
            <a:chExt cx="8046502" cy="923330"/>
          </a:xfrm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('the', 1), ('cat', 1), ('sat', 1), ('on', 1), ('the', 1), ('mat', 1)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714999" y="3259726"/>
              <a:ext cx="3322103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('aardvark', 1),('sat', 1), ('on', 1), ('the', 1), ('sofa', 1)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90600" y="6342804"/>
            <a:ext cx="7543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</a:rPr>
              <a:t>('aardvark', 1), ('cat', 1), ('mat', 1), ('on', 2), ('sat', 2), ('sofa', 1), ('the', 4)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01" y="152400"/>
            <a:ext cx="4533754" cy="3828026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52800" y="762000"/>
            <a:ext cx="3528438" cy="1432354"/>
            <a:chOff x="3352800" y="762000"/>
            <a:chExt cx="3528438" cy="1432354"/>
          </a:xfrm>
        </p:grpSpPr>
        <p:sp>
          <p:nvSpPr>
            <p:cNvPr id="16" name="Rectangle 15"/>
            <p:cNvSpPr/>
            <p:nvPr/>
          </p:nvSpPr>
          <p:spPr>
            <a:xfrm>
              <a:off x="4494800" y="1127554"/>
              <a:ext cx="2386438" cy="10668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352800" y="762000"/>
              <a:ext cx="1010487" cy="73110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971800" y="2057398"/>
            <a:ext cx="6056754" cy="1850194"/>
            <a:chOff x="2971800" y="2057398"/>
            <a:chExt cx="6056754" cy="1850194"/>
          </a:xfrm>
        </p:grpSpPr>
        <p:grpSp>
          <p:nvGrpSpPr>
            <p:cNvPr id="12" name="Group 11"/>
            <p:cNvGrpSpPr/>
            <p:nvPr/>
          </p:nvGrpSpPr>
          <p:grpSpPr>
            <a:xfrm>
              <a:off x="3200400" y="2057398"/>
              <a:ext cx="5828154" cy="1850194"/>
              <a:chOff x="3200400" y="2057400"/>
              <a:chExt cx="5828154" cy="80175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494800" y="2189481"/>
                <a:ext cx="4533754" cy="6696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>
                <a:off x="3200400" y="2057400"/>
                <a:ext cx="1162887" cy="35318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/>
            <p:nvPr/>
          </p:nvCxnSpPr>
          <p:spPr>
            <a:xfrm>
              <a:off x="2971800" y="3583059"/>
              <a:ext cx="1391487" cy="15157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524001" y="4266452"/>
            <a:ext cx="6910635" cy="831217"/>
            <a:chOff x="1447800" y="4311509"/>
            <a:chExt cx="6910635" cy="831217"/>
          </a:xfrm>
        </p:grpSpPr>
        <p:sp useBgFill="1">
          <p:nvSpPr>
            <p:cNvPr id="21" name="Rectangle 20"/>
            <p:cNvSpPr/>
            <p:nvPr/>
          </p:nvSpPr>
          <p:spPr>
            <a:xfrm>
              <a:off x="1447800" y="4311729"/>
              <a:ext cx="1805235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('aardvark',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 ('cat',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('mat',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('sofa', 1)</a:t>
              </a:r>
            </a:p>
          </p:txBody>
        </p:sp>
        <p:sp useBgFill="1">
          <p:nvSpPr>
            <p:cNvPr id="22" name="Rectangle 21"/>
            <p:cNvSpPr/>
            <p:nvPr/>
          </p:nvSpPr>
          <p:spPr>
            <a:xfrm>
              <a:off x="3886200" y="4311729"/>
              <a:ext cx="2057400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('on',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('on',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('sat',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('sat', 1)</a:t>
              </a:r>
              <a:endParaRPr lang="en-US" sz="12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23" name="Rectangle 22"/>
            <p:cNvSpPr/>
            <p:nvPr/>
          </p:nvSpPr>
          <p:spPr>
            <a:xfrm>
              <a:off x="6553200" y="4311509"/>
              <a:ext cx="1805235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  <a:endParaRPr lang="en-US" sz="1200" b="1" spc="-150" dirty="0">
                <a:solidFill>
                  <a:srgbClr val="0070C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  <a:endParaRPr lang="en-US" sz="1200" b="1" spc="-150" dirty="0">
                <a:solidFill>
                  <a:srgbClr val="0070C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  <a:endParaRPr lang="en-US" sz="1200" b="1" spc="-1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2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Python Code for Reducer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979"/>
            <a:ext cx="82296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#!/</a:t>
            </a:r>
            <a:r>
              <a:rPr lang="en-US" sz="1600" dirty="0" err="1"/>
              <a:t>usr</a:t>
            </a:r>
            <a:r>
              <a:rPr lang="en-US" sz="1600" dirty="0"/>
              <a:t>/bin/</a:t>
            </a:r>
            <a:r>
              <a:rPr lang="en-US" sz="1600" dirty="0" err="1"/>
              <a:t>env</a:t>
            </a:r>
            <a:r>
              <a:rPr lang="en-US" sz="1600" dirty="0"/>
              <a:t> python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 </a:t>
            </a:r>
            <a:r>
              <a:rPr lang="en-US" sz="1600" dirty="0" err="1"/>
              <a:t>itertools</a:t>
            </a:r>
            <a:r>
              <a:rPr lang="en-US" sz="1600" dirty="0"/>
              <a:t> import </a:t>
            </a:r>
            <a:r>
              <a:rPr lang="en-US" sz="1600" dirty="0" err="1"/>
              <a:t>groupby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from operator import </a:t>
            </a:r>
            <a:r>
              <a:rPr lang="en-US" sz="1600" dirty="0" err="1"/>
              <a:t>itemgetter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import sys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def</a:t>
            </a:r>
            <a:r>
              <a:rPr lang="en-US" sz="1600" dirty="0"/>
              <a:t> </a:t>
            </a:r>
            <a:r>
              <a:rPr lang="en-US" sz="1600" dirty="0" err="1"/>
              <a:t>read_mapper_output</a:t>
            </a:r>
            <a:r>
              <a:rPr lang="en-US" sz="1600" dirty="0"/>
              <a:t>(file):</a:t>
            </a:r>
          </a:p>
          <a:p>
            <a:pPr marL="0" indent="0">
              <a:buNone/>
            </a:pPr>
            <a:r>
              <a:rPr lang="en-US" sz="1600" dirty="0"/>
              <a:t>    for line in file:</a:t>
            </a:r>
          </a:p>
          <a:p>
            <a:pPr marL="0" indent="0">
              <a:buNone/>
            </a:pPr>
            <a:r>
              <a:rPr lang="en-US" sz="1600" dirty="0"/>
              <a:t>        yield </a:t>
            </a:r>
            <a:r>
              <a:rPr lang="en-US" sz="1600" dirty="0" err="1"/>
              <a:t>line.rstrip</a:t>
            </a:r>
            <a:r>
              <a:rPr lang="en-US" sz="1600" dirty="0"/>
              <a:t>().split('\t', 1)  </a:t>
            </a:r>
            <a:r>
              <a:rPr lang="en-US" sz="1600" dirty="0">
                <a:solidFill>
                  <a:srgbClr val="FF0000"/>
                </a:solidFill>
              </a:rPr>
              <a:t># The input format for reducer is different from Java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read input comes from STDIN (standard input)</a:t>
            </a:r>
          </a:p>
          <a:p>
            <a:pPr marL="0" indent="0">
              <a:buNone/>
            </a:pPr>
            <a:r>
              <a:rPr lang="en-US" sz="1600" dirty="0"/>
              <a:t>data = </a:t>
            </a:r>
            <a:r>
              <a:rPr lang="en-US" sz="1600" dirty="0" err="1"/>
              <a:t>read_mapper_output</a:t>
            </a:r>
            <a:r>
              <a:rPr lang="en-US" sz="1600" dirty="0"/>
              <a:t>(</a:t>
            </a:r>
            <a:r>
              <a:rPr lang="en-US" sz="1600" dirty="0" err="1"/>
              <a:t>sys.stdin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# </a:t>
            </a:r>
            <a:r>
              <a:rPr lang="en-US" sz="1600" dirty="0" err="1"/>
              <a:t>groupby</a:t>
            </a:r>
            <a:r>
              <a:rPr lang="en-US" sz="1600" dirty="0"/>
              <a:t> groups multiple word-count pairs by word,</a:t>
            </a:r>
          </a:p>
          <a:p>
            <a:pPr marL="0" indent="0">
              <a:buNone/>
            </a:pPr>
            <a:r>
              <a:rPr lang="en-US" sz="1600" dirty="0"/>
              <a:t># and creates an iterator that returns consecutive keys and their group:</a:t>
            </a:r>
          </a:p>
          <a:p>
            <a:pPr marL="0" indent="0">
              <a:buNone/>
            </a:pPr>
            <a:r>
              <a:rPr lang="en-US" sz="1600" dirty="0"/>
              <a:t>for </a:t>
            </a:r>
            <a:r>
              <a:rPr lang="en-US" sz="1600" dirty="0" err="1"/>
              <a:t>current_word</a:t>
            </a:r>
            <a:r>
              <a:rPr lang="en-US" sz="1600" dirty="0"/>
              <a:t>, group in </a:t>
            </a:r>
            <a:r>
              <a:rPr lang="en-US" sz="1600" dirty="0" err="1"/>
              <a:t>groupby</a:t>
            </a:r>
            <a:r>
              <a:rPr lang="en-US" sz="1600" dirty="0"/>
              <a:t>(data, </a:t>
            </a:r>
            <a:r>
              <a:rPr lang="en-US" sz="1600" dirty="0" err="1"/>
              <a:t>itemgetter</a:t>
            </a:r>
            <a:r>
              <a:rPr lang="en-US" sz="1600" dirty="0"/>
              <a:t>(0)):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current_word_count</a:t>
            </a:r>
            <a:r>
              <a:rPr lang="en-US" sz="1600" dirty="0"/>
              <a:t> = sum(</a:t>
            </a:r>
            <a:r>
              <a:rPr lang="en-US" sz="1600" dirty="0" err="1"/>
              <a:t>int</a:t>
            </a:r>
            <a:r>
              <a:rPr lang="en-US" sz="1600" dirty="0"/>
              <a:t>(count) for </a:t>
            </a:r>
            <a:r>
              <a:rPr lang="en-US" sz="1600" dirty="0" err="1"/>
              <a:t>current_word</a:t>
            </a:r>
            <a:r>
              <a:rPr lang="en-US" sz="1600" dirty="0"/>
              <a:t>, count in group)</a:t>
            </a:r>
          </a:p>
          <a:p>
            <a:pPr marL="0" indent="0">
              <a:buNone/>
            </a:pPr>
            <a:r>
              <a:rPr lang="en-US" sz="1600" dirty="0"/>
              <a:t>    print "%s\</a:t>
            </a:r>
            <a:r>
              <a:rPr lang="en-US" sz="1600" dirty="0" err="1"/>
              <a:t>t%d</a:t>
            </a:r>
            <a:r>
              <a:rPr lang="en-US" sz="1600" dirty="0"/>
              <a:t>" % (</a:t>
            </a:r>
            <a:r>
              <a:rPr lang="en-US" sz="1600" dirty="0" err="1"/>
              <a:t>current_word</a:t>
            </a:r>
            <a:r>
              <a:rPr lang="en-US" sz="1600" dirty="0"/>
              <a:t>, </a:t>
            </a:r>
            <a:r>
              <a:rPr lang="en-US" sz="1600" dirty="0" err="1"/>
              <a:t>current_word_count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2944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" y="141853"/>
            <a:ext cx="9144000" cy="664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  <a:solidFill>
            <a:schemeClr val="bg1">
              <a:lumMod val="85000"/>
            </a:schemeClr>
          </a:solidFill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3933" y="2930704"/>
            <a:ext cx="8046502" cy="923330"/>
            <a:chOff x="990600" y="3259726"/>
            <a:chExt cx="8046502" cy="923330"/>
          </a:xfrm>
          <a:solidFill>
            <a:schemeClr val="bg1">
              <a:lumMod val="85000"/>
            </a:schemeClr>
          </a:solidFill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('the', 1), ('cat', 1), ('sat', 1), ('on', 1), ('the', 1), ('mat', 1)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714999" y="3259726"/>
              <a:ext cx="3322103" cy="9233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('aardvark', 1),('sat', 1), ('on', 1), ('the', 1), ('sofa', 1)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90600" y="6309360"/>
            <a:ext cx="7543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</a:rPr>
              <a:t>('aardvark', 1), ('cat', 1), ('mat', 1), ('on', 2), ('sat', 2), ('sofa', 1), ('the', 4)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1" y="269783"/>
            <a:ext cx="8877743" cy="3464018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524001" y="4266452"/>
            <a:ext cx="6910635" cy="831217"/>
            <a:chOff x="1447800" y="4311509"/>
            <a:chExt cx="6910635" cy="831217"/>
          </a:xfrm>
        </p:grpSpPr>
        <p:sp useBgFill="1">
          <p:nvSpPr>
            <p:cNvPr id="21" name="Rectangle 20"/>
            <p:cNvSpPr/>
            <p:nvPr/>
          </p:nvSpPr>
          <p:spPr>
            <a:xfrm>
              <a:off x="1447800" y="4311729"/>
              <a:ext cx="1805235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('aardvark',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 ('cat',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('mat',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('sofa', 1)</a:t>
              </a:r>
            </a:p>
          </p:txBody>
        </p:sp>
        <p:sp useBgFill="1">
          <p:nvSpPr>
            <p:cNvPr id="22" name="Rectangle 21"/>
            <p:cNvSpPr/>
            <p:nvPr/>
          </p:nvSpPr>
          <p:spPr>
            <a:xfrm>
              <a:off x="3886200" y="4311729"/>
              <a:ext cx="2057400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('on',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('on',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('sat',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('sat', 1)</a:t>
              </a:r>
              <a:endParaRPr lang="en-US" sz="1200" b="1" spc="-150" dirty="0">
                <a:solidFill>
                  <a:srgbClr val="0070C0"/>
                </a:solidFill>
              </a:endParaRPr>
            </a:p>
          </p:txBody>
        </p:sp>
        <p:sp useBgFill="1">
          <p:nvSpPr>
            <p:cNvPr id="26" name="Rectangle 25"/>
            <p:cNvSpPr/>
            <p:nvPr/>
          </p:nvSpPr>
          <p:spPr>
            <a:xfrm>
              <a:off x="6553200" y="4311509"/>
              <a:ext cx="1805235" cy="8309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  <a:endParaRPr lang="en-US" sz="1200" b="1" spc="-150" dirty="0">
                <a:solidFill>
                  <a:srgbClr val="0070C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  <a:endParaRPr lang="en-US" sz="1200" b="1" spc="-150" dirty="0">
                <a:solidFill>
                  <a:srgbClr val="0070C0"/>
                </a:solidFill>
              </a:endParaRPr>
            </a:p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('the', 1)</a:t>
              </a:r>
              <a:endParaRPr lang="en-US" sz="1200" b="1" spc="-15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7847" y="2761488"/>
            <a:ext cx="8870706" cy="3547872"/>
            <a:chOff x="157847" y="2761488"/>
            <a:chExt cx="8870706" cy="3547872"/>
          </a:xfrm>
        </p:grpSpPr>
        <p:grpSp>
          <p:nvGrpSpPr>
            <p:cNvPr id="23" name="Group 22"/>
            <p:cNvGrpSpPr/>
            <p:nvPr/>
          </p:nvGrpSpPr>
          <p:grpSpPr>
            <a:xfrm>
              <a:off x="157847" y="2761488"/>
              <a:ext cx="8870706" cy="2648712"/>
              <a:chOff x="1682690" y="2217375"/>
              <a:chExt cx="8870706" cy="300473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682690" y="2217375"/>
                <a:ext cx="8870706" cy="109954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5944443" y="3320383"/>
                <a:ext cx="0" cy="190172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ash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 flipV="1">
              <a:off x="6248400" y="3733801"/>
              <a:ext cx="0" cy="257555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57847" y="1347072"/>
            <a:ext cx="5627370" cy="3179312"/>
            <a:chOff x="4325100" y="2244050"/>
            <a:chExt cx="5627370" cy="3179312"/>
          </a:xfrm>
        </p:grpSpPr>
        <p:sp>
          <p:nvSpPr>
            <p:cNvPr id="15" name="Rectangle 14"/>
            <p:cNvSpPr/>
            <p:nvPr/>
          </p:nvSpPr>
          <p:spPr>
            <a:xfrm>
              <a:off x="4325100" y="2244050"/>
              <a:ext cx="5627370" cy="124372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5843653" y="3487778"/>
              <a:ext cx="0" cy="193558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14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average length of words in a file</a:t>
            </a:r>
          </a:p>
        </p:txBody>
      </p:sp>
      <p:sp>
        <p:nvSpPr>
          <p:cNvPr id="4" name="Flowchart: Document 3"/>
          <p:cNvSpPr/>
          <p:nvPr/>
        </p:nvSpPr>
        <p:spPr>
          <a:xfrm>
            <a:off x="2164080" y="2590800"/>
            <a:ext cx="4724400" cy="1905000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cat sat on the mat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aardvark sat on the sofa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59280" y="4821740"/>
            <a:ext cx="53340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Solution</a:t>
            </a:r>
          </a:p>
          <a:p>
            <a:pPr lvl="1"/>
            <a:r>
              <a:rPr lang="en-US" sz="2400" dirty="0"/>
              <a:t>Map&lt;1, each word’s length&gt;</a:t>
            </a:r>
          </a:p>
          <a:p>
            <a:pPr lvl="1"/>
            <a:r>
              <a:rPr lang="en-US" sz="2400" dirty="0"/>
              <a:t>Reduce&lt;1, total length&gt;</a:t>
            </a:r>
          </a:p>
        </p:txBody>
      </p:sp>
    </p:spTree>
    <p:extLst>
      <p:ext uri="{BB962C8B-B14F-4D97-AF65-F5344CB8AC3E}">
        <p14:creationId xmlns:p14="http://schemas.microsoft.com/office/powerpoint/2010/main" val="413121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zheng\Google Drive\Big Data Seminar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" y="170414"/>
            <a:ext cx="8978831" cy="66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3933" y="2930704"/>
            <a:ext cx="8046503" cy="923330"/>
            <a:chOff x="990600" y="3259726"/>
            <a:chExt cx="8046503" cy="923330"/>
          </a:xfrm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(‘key’, 3), (‘key’, 3), (‘key’, 3), 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(‘key’,2),  (‘key', 3), (‘key', 3)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603069" y="3259726"/>
              <a:ext cx="3434034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(‘key’, 8), (‘key', 3), (‘key', 2),</a:t>
              </a:r>
            </a:p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(‘key', 3), (‘key', 4)</a:t>
              </a:r>
            </a:p>
          </p:txBody>
        </p:sp>
      </p:grpSp>
      <p:sp useBgFill="1">
        <p:nvSpPr>
          <p:cNvPr id="10" name="Rectangle 9"/>
          <p:cNvSpPr/>
          <p:nvPr/>
        </p:nvSpPr>
        <p:spPr>
          <a:xfrm>
            <a:off x="3352800" y="4333902"/>
            <a:ext cx="2667000" cy="8002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(‘key', 3)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(‘key’, 3)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(‘key’, 8)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……</a:t>
            </a:r>
            <a:endParaRPr lang="en-US" sz="1300" b="1" spc="-15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2799" y="6342804"/>
            <a:ext cx="2667001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(‘key', 3.333)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810" y="152401"/>
            <a:ext cx="8918656" cy="36576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811" y="4297680"/>
            <a:ext cx="8978831" cy="2500746"/>
          </a:xfrm>
          <a:prstGeom prst="rect">
            <a:avLst/>
          </a:prstGeom>
          <a:noFill/>
          <a:ln w="63500">
            <a:solidFill>
              <a:srgbClr val="0070C0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zheng\Google Drive\Big Data Seminar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" y="170414"/>
            <a:ext cx="8978831" cy="66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3933" y="2930704"/>
            <a:ext cx="8046503" cy="923330"/>
            <a:chOff x="990600" y="3259726"/>
            <a:chExt cx="8046503" cy="923330"/>
          </a:xfrm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(‘key’, 3), (‘key’, 3), (‘key’, 3), 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(‘key’,2),  (‘key', 3), (‘key', 3)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603069" y="3259726"/>
              <a:ext cx="3434034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(‘key’, 8), (‘key', 3), (‘key', 2),</a:t>
              </a:r>
            </a:p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(‘key', 3), (‘key', 4)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352801" y="6342804"/>
            <a:ext cx="266700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(‘key', 3.333)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00" y="316560"/>
            <a:ext cx="4425636" cy="32665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276600" y="682319"/>
            <a:ext cx="5562600" cy="2824961"/>
            <a:chOff x="3276600" y="682319"/>
            <a:chExt cx="5562600" cy="2824961"/>
          </a:xfrm>
        </p:grpSpPr>
        <p:cxnSp>
          <p:nvCxnSpPr>
            <p:cNvPr id="14" name="Straight Arrow Connector 13"/>
            <p:cNvCxnSpPr>
              <a:endCxn id="2050" idx="1"/>
            </p:cNvCxnSpPr>
            <p:nvPr/>
          </p:nvCxnSpPr>
          <p:spPr>
            <a:xfrm>
              <a:off x="3276600" y="682319"/>
              <a:ext cx="1218200" cy="126749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786499" y="2397302"/>
              <a:ext cx="4052701" cy="110997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733800" y="3253867"/>
              <a:ext cx="991609" cy="602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276600" y="2133600"/>
              <a:ext cx="1370600" cy="48134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786499" y="1676400"/>
              <a:ext cx="405270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/>
          <p:cNvSpPr/>
          <p:nvPr/>
        </p:nvSpPr>
        <p:spPr>
          <a:xfrm>
            <a:off x="3352800" y="4333902"/>
            <a:ext cx="2667000" cy="8002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(‘key', 3)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(‘key’, 3)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(‘key’, 8)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……</a:t>
            </a:r>
            <a:endParaRPr lang="en-US" sz="1300" b="1" spc="-1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8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zheng\Google Drive\Big Data Seminar\Pic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" y="170414"/>
            <a:ext cx="8978831" cy="66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70719" y="316559"/>
            <a:ext cx="9253636" cy="400110"/>
            <a:chOff x="44003" y="256953"/>
            <a:chExt cx="9253636" cy="500138"/>
          </a:xfrm>
        </p:grpSpPr>
        <p:sp useBgFill="1">
          <p:nvSpPr>
            <p:cNvPr id="3" name="Rectangle 2"/>
            <p:cNvSpPr/>
            <p:nvPr/>
          </p:nvSpPr>
          <p:spPr>
            <a:xfrm>
              <a:off x="44003" y="256953"/>
              <a:ext cx="4130170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(111, ‘the cat sat on the mat’)</a:t>
              </a:r>
            </a:p>
          </p:txBody>
        </p:sp>
        <p:sp useBgFill="1">
          <p:nvSpPr>
            <p:cNvPr id="5" name="Rectangle 4"/>
            <p:cNvSpPr/>
            <p:nvPr/>
          </p:nvSpPr>
          <p:spPr>
            <a:xfrm>
              <a:off x="4368084" y="256953"/>
              <a:ext cx="4929555" cy="500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 lvl="1"/>
              <a:r>
                <a:rPr lang="en-US" sz="2000" b="1" dirty="0">
                  <a:solidFill>
                    <a:srgbClr val="FF0000"/>
                  </a:solidFill>
                </a:rPr>
                <a:t>(222, ‘the aardvark sat on the sofa’)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3933" y="2930704"/>
            <a:ext cx="8046503" cy="923330"/>
            <a:chOff x="990600" y="3259726"/>
            <a:chExt cx="8046503" cy="923330"/>
          </a:xfrm>
        </p:grpSpPr>
        <p:sp useBgFill="1">
          <p:nvSpPr>
            <p:cNvPr id="6" name="Rectangle 5"/>
            <p:cNvSpPr/>
            <p:nvPr/>
          </p:nvSpPr>
          <p:spPr>
            <a:xfrm>
              <a:off x="990600" y="3265752"/>
              <a:ext cx="3393268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(‘key’, 3), (‘key’, 3), (‘key’, 3), 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(‘key’,2),  (‘key', 3), (‘key', 3)</a:t>
              </a:r>
            </a:p>
          </p:txBody>
        </p:sp>
        <p:sp useBgFill="1">
          <p:nvSpPr>
            <p:cNvPr id="7" name="Rectangle 6"/>
            <p:cNvSpPr/>
            <p:nvPr/>
          </p:nvSpPr>
          <p:spPr>
            <a:xfrm>
              <a:off x="5603069" y="3259726"/>
              <a:ext cx="3434034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(‘key’, 8), (‘key', 3), (‘key', 2),</a:t>
              </a:r>
            </a:p>
            <a:p>
              <a:pPr lvl="1"/>
              <a:r>
                <a:rPr lang="en-US" b="1" dirty="0">
                  <a:solidFill>
                    <a:srgbClr val="FF0000"/>
                  </a:solidFill>
                </a:rPr>
                <a:t>(‘key', 3), (‘key', 4)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352801" y="6342804"/>
            <a:ext cx="266700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(‘key', 3.333)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1" y="170414"/>
            <a:ext cx="8978831" cy="3562987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18" name="Rectangle 17"/>
          <p:cNvSpPr/>
          <p:nvPr/>
        </p:nvSpPr>
        <p:spPr>
          <a:xfrm>
            <a:off x="3352800" y="4333902"/>
            <a:ext cx="2667000" cy="8002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(‘key', 3)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(‘key’, 3)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(‘key’, 8)</a:t>
            </a:r>
          </a:p>
          <a:p>
            <a:pPr algn="ctr"/>
            <a:r>
              <a:rPr lang="en-US" sz="1300" b="1" dirty="0">
                <a:solidFill>
                  <a:srgbClr val="0070C0"/>
                </a:solidFill>
              </a:rPr>
              <a:t>……</a:t>
            </a:r>
            <a:endParaRPr lang="en-US" sz="1300" b="1" spc="-150" dirty="0">
              <a:solidFill>
                <a:srgbClr val="0070C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9115" y="1347072"/>
            <a:ext cx="5627370" cy="3224928"/>
            <a:chOff x="4706368" y="2244050"/>
            <a:chExt cx="5627370" cy="3224928"/>
          </a:xfrm>
        </p:grpSpPr>
        <p:sp>
          <p:nvSpPr>
            <p:cNvPr id="21" name="Rectangle 20"/>
            <p:cNvSpPr/>
            <p:nvPr/>
          </p:nvSpPr>
          <p:spPr>
            <a:xfrm>
              <a:off x="4706368" y="2244050"/>
              <a:ext cx="5627370" cy="124372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7824853" y="3505069"/>
              <a:ext cx="0" cy="196390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39115" y="2743200"/>
            <a:ext cx="8381320" cy="3599604"/>
            <a:chOff x="539115" y="2743200"/>
            <a:chExt cx="8381320" cy="3599604"/>
          </a:xfrm>
        </p:grpSpPr>
        <p:sp>
          <p:nvSpPr>
            <p:cNvPr id="24" name="Rectangle 23"/>
            <p:cNvSpPr/>
            <p:nvPr/>
          </p:nvSpPr>
          <p:spPr>
            <a:xfrm>
              <a:off x="539115" y="2743200"/>
              <a:ext cx="8381320" cy="99020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181600" y="3727984"/>
              <a:ext cx="609600" cy="2614820"/>
              <a:chOff x="5181600" y="3727984"/>
              <a:chExt cx="609600" cy="2614820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V="1">
                <a:off x="5791200" y="3727986"/>
                <a:ext cx="0" cy="2614818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ash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5181600" y="3727984"/>
                <a:ext cx="0" cy="1910815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sysDash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49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Apache </a:t>
            </a:r>
            <a:r>
              <a:rPr lang="en-US" sz="3600" dirty="0" err="1"/>
              <a:t>Hadoop</a:t>
            </a:r>
            <a:r>
              <a:rPr lang="en-US" sz="3600" dirty="0"/>
              <a:t> Basic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Hadoop</a:t>
            </a:r>
            <a:r>
              <a:rPr lang="en-US" sz="2400" dirty="0"/>
              <a:t> Common</a:t>
            </a:r>
          </a:p>
          <a:p>
            <a:r>
              <a:rPr lang="en-US" sz="2400" dirty="0" err="1"/>
              <a:t>Hadoop</a:t>
            </a:r>
            <a:r>
              <a:rPr lang="en-US" sz="2400" dirty="0"/>
              <a:t> Distributed File System (HDFS)</a:t>
            </a:r>
          </a:p>
          <a:p>
            <a:r>
              <a:rPr lang="en-US" sz="2400" dirty="0" err="1"/>
              <a:t>Hadoop</a:t>
            </a:r>
            <a:r>
              <a:rPr lang="en-US" sz="2400" dirty="0"/>
              <a:t> YARN</a:t>
            </a:r>
          </a:p>
          <a:p>
            <a:r>
              <a:rPr lang="en-US" sz="2400" dirty="0" err="1"/>
              <a:t>Hadoop</a:t>
            </a:r>
            <a:r>
              <a:rPr lang="en-US" sz="2400" dirty="0"/>
              <a:t> </a:t>
            </a:r>
            <a:r>
              <a:rPr lang="en-US" sz="2400" dirty="0" err="1"/>
              <a:t>MapReduce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010500" y="3379923"/>
            <a:ext cx="6931447" cy="29330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5050" y="4586768"/>
            <a:ext cx="3423436" cy="4927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MapReduce</a:t>
            </a:r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Distributed Processing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6248" y="5638425"/>
            <a:ext cx="6194417" cy="6745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HDFS Distributed File System (Storage)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6248" y="3826629"/>
            <a:ext cx="914039" cy="181179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700" dirty="0" err="1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HBase</a:t>
            </a:r>
            <a:endParaRPr lang="en-US" sz="1700" dirty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Non-relational Database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0287" y="5109227"/>
            <a:ext cx="5280378" cy="5195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Yarn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Resource Manager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0287" y="3836480"/>
            <a:ext cx="1452843" cy="7312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Pig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Scripting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3130" y="3836480"/>
            <a:ext cx="1595356" cy="7312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Hive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SQL Like Query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5470729" y="2754446"/>
            <a:ext cx="3473349" cy="529203"/>
          </a:xfrm>
          <a:prstGeom prst="borderCallout1">
            <a:avLst>
              <a:gd name="adj1" fmla="val 99981"/>
              <a:gd name="adj2" fmla="val 85689"/>
              <a:gd name="adj3" fmla="val 104485"/>
              <a:gd name="adj4" fmla="val 855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Other Modules: Zookeeper, Impala, </a:t>
            </a:r>
            <a:r>
              <a:rPr lang="en-US" sz="1700" dirty="0" err="1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Oozie</a:t>
            </a:r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 etc.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6449" y="4563267"/>
            <a:ext cx="2207388" cy="522459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Others 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Distributed Processing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847989" y="3478162"/>
            <a:ext cx="1943011" cy="5686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Spark, Storm, </a:t>
            </a:r>
            <a:r>
              <a:rPr lang="en-US" dirty="0" err="1"/>
              <a:t>Tez</a:t>
            </a:r>
            <a:r>
              <a:rPr lang="en-US" dirty="0"/>
              <a:t>, etc.</a:t>
            </a:r>
          </a:p>
        </p:txBody>
      </p:sp>
      <p:cxnSp>
        <p:nvCxnSpPr>
          <p:cNvPr id="19" name="Straight Arrow Connector 18"/>
          <p:cNvCxnSpPr>
            <a:endCxn id="16" idx="0"/>
          </p:cNvCxnSpPr>
          <p:nvPr/>
        </p:nvCxnSpPr>
        <p:spPr>
          <a:xfrm flipH="1">
            <a:off x="6450143" y="4033143"/>
            <a:ext cx="158745" cy="5301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3"/>
          </p:cNvCxnSpPr>
          <p:nvPr/>
        </p:nvCxnSpPr>
        <p:spPr>
          <a:xfrm flipH="1">
            <a:off x="7560665" y="3283649"/>
            <a:ext cx="894530" cy="20853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AAA112-388E-4B4D-96B6-07FDA98F8AB1}"/>
              </a:ext>
            </a:extLst>
          </p:cNvPr>
          <p:cNvSpPr txBox="1"/>
          <p:nvPr/>
        </p:nvSpPr>
        <p:spPr>
          <a:xfrm>
            <a:off x="228600" y="6444862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 Apache Hadoop and Spark: Introduction and Use Cases for Data Analytics; Afzal </a:t>
            </a:r>
            <a:r>
              <a:rPr lang="en-US" sz="1200" dirty="0" err="1"/>
              <a:t>Godil</a:t>
            </a:r>
            <a:r>
              <a:rPr lang="en-US" sz="1200" dirty="0"/>
              <a:t>, ITL, NIST</a:t>
            </a:r>
          </a:p>
        </p:txBody>
      </p:sp>
    </p:spTree>
    <p:extLst>
      <p:ext uri="{BB962C8B-B14F-4D97-AF65-F5344CB8AC3E}">
        <p14:creationId xmlns:p14="http://schemas.microsoft.com/office/powerpoint/2010/main" val="158429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92005</TotalTime>
  <Words>6967</Words>
  <Application>Microsoft Office PowerPoint</Application>
  <PresentationFormat>On-screen Show (4:3)</PresentationFormat>
  <Paragraphs>999</Paragraphs>
  <Slides>86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Cambria Math</vt:lpstr>
      <vt:lpstr>Tahoma</vt:lpstr>
      <vt:lpstr>Times New Roman</vt:lpstr>
      <vt:lpstr>Wingdings</vt:lpstr>
      <vt:lpstr>Wingdings 2</vt:lpstr>
      <vt:lpstr>Office Theme</vt:lpstr>
      <vt:lpstr>PowerPoint Presentation</vt:lpstr>
      <vt:lpstr>Class 3 Outline</vt:lpstr>
      <vt:lpstr>Term Paper Topics Spring 2018</vt:lpstr>
      <vt:lpstr>Term Paper Topics Spring 2018 - 2</vt:lpstr>
      <vt:lpstr>Cloud and Distributed Computing</vt:lpstr>
      <vt:lpstr>Data Processing and Machine learning Methods</vt:lpstr>
      <vt:lpstr>Hadoop Ecosystem</vt:lpstr>
      <vt:lpstr>Hadoop Ecosystem</vt:lpstr>
      <vt:lpstr>Apache Hadoop Basic Modules</vt:lpstr>
      <vt:lpstr>Hadoop HDFS</vt:lpstr>
      <vt:lpstr>Design of Hadoop Distributed File System (HDFS)</vt:lpstr>
      <vt:lpstr>HDFS Architecture</vt:lpstr>
      <vt:lpstr>HDFS</vt:lpstr>
      <vt:lpstr>HDFS</vt:lpstr>
      <vt:lpstr>Few HDFS Shell commands</vt:lpstr>
      <vt:lpstr>HBase</vt:lpstr>
      <vt:lpstr>HBase, not to use for</vt:lpstr>
      <vt:lpstr>MapReduce: Simple Programming for Big Data</vt:lpstr>
      <vt:lpstr>Map Reduce Paradigm</vt:lpstr>
      <vt:lpstr>MapReduce  Word Count Example</vt:lpstr>
      <vt:lpstr>Shortcomings of MapReduce</vt:lpstr>
      <vt:lpstr> One Solution is Apache Spark</vt:lpstr>
      <vt:lpstr>Spark Uses Memory instead of Disk</vt:lpstr>
      <vt:lpstr>Sort competition</vt:lpstr>
      <vt:lpstr>Apache Spark</vt:lpstr>
      <vt:lpstr>HDFS – Hadoop File System Source:  http://hadoop.apache.org/docs/current/hadoop-project-dist/hadoop-hdfs/HdfsUserGuide.html#Shell_Commands</vt:lpstr>
      <vt:lpstr>HDFS – Hadoop File System Architecture Source:http://hadoop.apache.org/docs/current/hadoop-project-dist/hadoop-hdfs/HdfsDesign.html</vt:lpstr>
      <vt:lpstr>HDFS – Hadoop File System Architecture Fault Tolerance Source:http://hadoop.apache.org/docs/current/hadoop-project-dist/hadoop-hdfs/HdfsDesign.html</vt:lpstr>
      <vt:lpstr>HDFS – Hadoop File System Architecture Source:http://hadoop.apache.org/docs/current/hadoop-project-dist/hadoop-hdfs/HdfsDesign.html</vt:lpstr>
      <vt:lpstr>HDFS – Hadoop File System Architecture Source:http://hadoop.apache.org/docs/current/hadoop-project-dist/hadoop-hdfs/HdfsDesign.html</vt:lpstr>
      <vt:lpstr>HDFS – Hadoop File System Architecture Fault Tolerance Source:http://hadoop.apache.org/docs/current/hadoop-project-dist/hadoop-hdfs/HdfsDesign.html</vt:lpstr>
      <vt:lpstr>HDFS – Hadoop File System Commands Source:http://hadoop.apache.org/docs/current/hadoop-project-dist/hadoop-hdfs/</vt:lpstr>
      <vt:lpstr>HDFS – Hadoop File System Commands Source:http://hadoop.apache.org/docs/current/hadoop-project-dist/hadoop-hdfs/</vt:lpstr>
      <vt:lpstr>Map Reduce Patent</vt:lpstr>
      <vt:lpstr>Design Algorithms using MapReduce</vt:lpstr>
      <vt:lpstr>Map/Reduce In a Slide (In this case Hadoop Map/Reduce) </vt:lpstr>
      <vt:lpstr>Map Reduce the Big Picture</vt:lpstr>
      <vt:lpstr>MapReduce The “Hello World” of MapReduce</vt:lpstr>
      <vt:lpstr>Map Reduce the Big Picture</vt:lpstr>
      <vt:lpstr>Another Simple Map/Reduce Example Matrix Transpose</vt:lpstr>
      <vt:lpstr>Another Simple Map/Reduce Example Matrix Transpose</vt:lpstr>
      <vt:lpstr>Another Simple Map/Reduce Example Matrix Transpose</vt:lpstr>
      <vt:lpstr>Another Simple Map/Reduce Example Matrix Transpose</vt:lpstr>
      <vt:lpstr>Another Simple Map/Reduce Example Matrix Transpose</vt:lpstr>
      <vt:lpstr>Another Simple Map/Reduce Example Matrix Transpose</vt:lpstr>
      <vt:lpstr>Another Simple Map/Reduce Example Matrix Transpose</vt:lpstr>
      <vt:lpstr>Another Simple Map/Reduce Example Matrix Transpose</vt:lpstr>
      <vt:lpstr>Another Simple Map/Reduce Example Matrix Transpose</vt:lpstr>
      <vt:lpstr>Map/Reduce Example TopN Following several slides adapted, or copied,  from: http://www.slideshare.net/andreaiacono/mapreduce-34478449 </vt:lpstr>
      <vt:lpstr>Map/Reduce Example TopN </vt:lpstr>
      <vt:lpstr>Map/Reduce Example TopN </vt:lpstr>
      <vt:lpstr>PowerPoint Presentation</vt:lpstr>
      <vt:lpstr>Map/Reduce Example TopN </vt:lpstr>
      <vt:lpstr>PowerPoint Presentation</vt:lpstr>
      <vt:lpstr>Map/Reduce Example TopN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Map Reduce Examples</vt:lpstr>
      <vt:lpstr>Example: Linear Regression using Least Squares</vt:lpstr>
      <vt:lpstr>PowerPoint Presentation</vt:lpstr>
      <vt:lpstr>PowerPoint Presentation</vt:lpstr>
      <vt:lpstr>PowerPoint Presentation</vt:lpstr>
      <vt:lpstr>PowerPoint Presentation</vt:lpstr>
      <vt:lpstr>MapReduce</vt:lpstr>
      <vt:lpstr>Map Reduce the Big Picture</vt:lpstr>
      <vt:lpstr>MapReduce Example 1</vt:lpstr>
      <vt:lpstr>Map Phase</vt:lpstr>
      <vt:lpstr>Reduce Phase</vt:lpstr>
      <vt:lpstr>PowerPoint Presentation</vt:lpstr>
      <vt:lpstr>Java Code for Mapper</vt:lpstr>
      <vt:lpstr>PowerPoint Presentation</vt:lpstr>
      <vt:lpstr>Java Code for Reducer</vt:lpstr>
      <vt:lpstr>PowerPoint Presentation</vt:lpstr>
      <vt:lpstr>Python Code for Mapper</vt:lpstr>
      <vt:lpstr>PowerPoint Presentation</vt:lpstr>
      <vt:lpstr>Python Code for Reducer</vt:lpstr>
      <vt:lpstr>PowerPoint Presentation</vt:lpstr>
      <vt:lpstr>MapReduce Example 2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Belanger</dc:creator>
  <cp:lastModifiedBy>David Belanger</cp:lastModifiedBy>
  <cp:revision>372</cp:revision>
  <cp:lastPrinted>2019-02-05T17:48:40Z</cp:lastPrinted>
  <dcterms:created xsi:type="dcterms:W3CDTF">2012-10-02T15:05:39Z</dcterms:created>
  <dcterms:modified xsi:type="dcterms:W3CDTF">2019-02-05T17:56:41Z</dcterms:modified>
</cp:coreProperties>
</file>